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3"/>
  </p:notesMasterIdLst>
  <p:handoutMasterIdLst>
    <p:handoutMasterId r:id="rId14"/>
  </p:handoutMasterIdLst>
  <p:sldIdLst>
    <p:sldId id="256" r:id="rId2"/>
    <p:sldId id="503" r:id="rId3"/>
    <p:sldId id="525" r:id="rId4"/>
    <p:sldId id="526" r:id="rId5"/>
    <p:sldId id="527" r:id="rId6"/>
    <p:sldId id="528" r:id="rId7"/>
    <p:sldId id="529" r:id="rId8"/>
    <p:sldId id="532" r:id="rId9"/>
    <p:sldId id="530" r:id="rId10"/>
    <p:sldId id="531" r:id="rId11"/>
    <p:sldId id="450" r:id="rId12"/>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700000"/>
    <a:srgbClr val="800000"/>
    <a:srgbClr val="FF6600"/>
    <a:srgbClr val="000099"/>
    <a:srgbClr val="660066"/>
    <a:srgbClr val="00CC00"/>
    <a:srgbClr val="000066"/>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485" autoAdjust="0"/>
    <p:restoredTop sz="97869" autoAdjust="0"/>
  </p:normalViewPr>
  <p:slideViewPr>
    <p:cSldViewPr>
      <p:cViewPr varScale="1">
        <p:scale>
          <a:sx n="109" d="100"/>
          <a:sy n="109" d="100"/>
        </p:scale>
        <p:origin x="1374" y="96"/>
      </p:cViewPr>
      <p:guideLst>
        <p:guide orient="horz" pos="2160"/>
        <p:guide pos="2880"/>
      </p:guideLst>
    </p:cSldViewPr>
  </p:slideViewPr>
  <p:outlineViewPr>
    <p:cViewPr>
      <p:scale>
        <a:sx n="33" d="100"/>
        <a:sy n="33" d="100"/>
      </p:scale>
      <p:origin x="0" y="611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82"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22883"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22884"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22885"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7955829-8D71-44F5-A765-8AEB20E6E90B}" type="slidenum">
              <a:rPr lang="en-US"/>
              <a:pPr>
                <a:defRPr/>
              </a:pPr>
              <a:t>‹#›</a:t>
            </a:fld>
            <a:endParaRPr lang="en-US"/>
          </a:p>
        </p:txBody>
      </p:sp>
    </p:spTree>
    <p:extLst>
      <p:ext uri="{BB962C8B-B14F-4D97-AF65-F5344CB8AC3E}">
        <p14:creationId xmlns:p14="http://schemas.microsoft.com/office/powerpoint/2010/main" val="15525662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02"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53603" name="Rectangle 3"/>
          <p:cNvSpPr>
            <a:spLocks noGrp="1" noChangeArrowheads="1"/>
          </p:cNvSpPr>
          <p:nvPr>
            <p:ph type="dt" idx="1"/>
          </p:nvPr>
        </p:nvSpPr>
        <p:spPr bwMode="auto">
          <a:xfrm>
            <a:off x="388620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9700"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153605" name="Rectangle 5"/>
          <p:cNvSpPr>
            <a:spLocks noGrp="1" noChangeArrowheads="1"/>
          </p:cNvSpPr>
          <p:nvPr>
            <p:ph type="body" sz="quarter" idx="3"/>
          </p:nvPr>
        </p:nvSpPr>
        <p:spPr bwMode="auto">
          <a:xfrm>
            <a:off x="914400" y="4416425"/>
            <a:ext cx="50292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3606" name="Rectangle 6"/>
          <p:cNvSpPr>
            <a:spLocks noGrp="1" noChangeArrowheads="1"/>
          </p:cNvSpPr>
          <p:nvPr>
            <p:ph type="ftr" sz="quarter" idx="4"/>
          </p:nvPr>
        </p:nvSpPr>
        <p:spPr bwMode="auto">
          <a:xfrm>
            <a:off x="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53607" name="Rectangle 7"/>
          <p:cNvSpPr>
            <a:spLocks noGrp="1" noChangeArrowheads="1"/>
          </p:cNvSpPr>
          <p:nvPr>
            <p:ph type="sldNum" sz="quarter" idx="5"/>
          </p:nvPr>
        </p:nvSpPr>
        <p:spPr bwMode="auto">
          <a:xfrm>
            <a:off x="388620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616D4DC-86F5-49FC-9915-EA4E7D5DCAAB}" type="slidenum">
              <a:rPr lang="en-US"/>
              <a:pPr>
                <a:defRPr/>
              </a:pPr>
              <a:t>‹#›</a:t>
            </a:fld>
            <a:endParaRPr lang="en-US"/>
          </a:p>
        </p:txBody>
      </p:sp>
    </p:spTree>
    <p:extLst>
      <p:ext uri="{BB962C8B-B14F-4D97-AF65-F5344CB8AC3E}">
        <p14:creationId xmlns:p14="http://schemas.microsoft.com/office/powerpoint/2010/main" val="993222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763000" cy="5943600"/>
            <a:chOff x="0" y="0"/>
            <a:chExt cx="5520" cy="3744"/>
          </a:xfrm>
        </p:grpSpPr>
        <p:sp>
          <p:nvSpPr>
            <p:cNvPr id="5"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defRPr/>
              </a:pPr>
              <a:endParaRPr lang="en-US" sz="2400">
                <a:latin typeface="Times New Roman" charset="0"/>
              </a:endParaRPr>
            </a:p>
          </p:txBody>
        </p:sp>
        <p:grpSp>
          <p:nvGrpSpPr>
            <p:cNvPr id="6" name="Group 4"/>
            <p:cNvGrpSpPr>
              <a:grpSpLocks/>
            </p:cNvGrpSpPr>
            <p:nvPr userDrawn="1"/>
          </p:nvGrpSpPr>
          <p:grpSpPr bwMode="auto">
            <a:xfrm>
              <a:off x="0" y="2208"/>
              <a:ext cx="5520" cy="1536"/>
              <a:chOff x="0" y="2208"/>
              <a:chExt cx="5520" cy="1536"/>
            </a:xfrm>
          </p:grpSpPr>
          <p:sp>
            <p:nvSpPr>
              <p:cNvPr id="10"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defRPr/>
                </a:pPr>
                <a:endParaRPr lang="en-US" sz="2400">
                  <a:latin typeface="Times New Roman" charset="0"/>
                </a:endParaRPr>
              </a:p>
            </p:txBody>
          </p:sp>
          <p:sp>
            <p:nvSpPr>
              <p:cNvPr id="11"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defRPr/>
                </a:pPr>
                <a:endParaRPr lang="en-US" sz="2400">
                  <a:latin typeface="Times New Roman" charset="0"/>
                </a:endParaRPr>
              </a:p>
            </p:txBody>
          </p:sp>
          <p:sp>
            <p:nvSpPr>
              <p:cNvPr id="12"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pPr>
                  <a:defRPr/>
                </a:pPr>
                <a:endParaRPr lang="en-US"/>
              </a:p>
            </p:txBody>
          </p:sp>
        </p:grpSp>
        <p:grpSp>
          <p:nvGrpSpPr>
            <p:cNvPr id="7" name="Group 8"/>
            <p:cNvGrpSpPr>
              <a:grpSpLocks/>
            </p:cNvGrpSpPr>
            <p:nvPr userDrawn="1"/>
          </p:nvGrpSpPr>
          <p:grpSpPr bwMode="auto">
            <a:xfrm>
              <a:off x="400" y="336"/>
              <a:ext cx="5088" cy="192"/>
              <a:chOff x="400" y="336"/>
              <a:chExt cx="5088" cy="192"/>
            </a:xfrm>
          </p:grpSpPr>
          <p:sp>
            <p:nvSpPr>
              <p:cNvPr id="8"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defRPr/>
                </a:pPr>
                <a:endParaRPr lang="en-US" sz="2400">
                  <a:latin typeface="Times New Roman" charset="0"/>
                </a:endParaRPr>
              </a:p>
            </p:txBody>
          </p:sp>
          <p:sp>
            <p:nvSpPr>
              <p:cNvPr id="9"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pPr>
                  <a:defRPr/>
                </a:pPr>
                <a:endParaRPr lang="en-US"/>
              </a:p>
            </p:txBody>
          </p:sp>
        </p:grpSp>
      </p:grpSp>
      <p:sp>
        <p:nvSpPr>
          <p:cNvPr id="142347" name="Rectangle 11"/>
          <p:cNvSpPr>
            <a:spLocks noGrp="1" noChangeArrowheads="1"/>
          </p:cNvSpPr>
          <p:nvPr>
            <p:ph type="ctrTitle"/>
          </p:nvPr>
        </p:nvSpPr>
        <p:spPr>
          <a:xfrm>
            <a:off x="2057400" y="1143000"/>
            <a:ext cx="6629400" cy="2209800"/>
          </a:xfrm>
        </p:spPr>
        <p:txBody>
          <a:bodyPr/>
          <a:lstStyle>
            <a:lvl1pPr>
              <a:defRPr sz="4800"/>
            </a:lvl1pPr>
          </a:lstStyle>
          <a:p>
            <a:r>
              <a:rPr lang="en-US"/>
              <a:t>Click to edit Master title style</a:t>
            </a:r>
          </a:p>
        </p:txBody>
      </p:sp>
      <p:sp>
        <p:nvSpPr>
          <p:cNvPr id="142348"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en-US"/>
              <a:t>Click to edit Master subtitle style</a:t>
            </a:r>
          </a:p>
        </p:txBody>
      </p:sp>
      <p:sp>
        <p:nvSpPr>
          <p:cNvPr id="13" name="Rectangle 13"/>
          <p:cNvSpPr>
            <a:spLocks noGrp="1" noChangeArrowheads="1"/>
          </p:cNvSpPr>
          <p:nvPr>
            <p:ph type="dt" sz="half" idx="10"/>
          </p:nvPr>
        </p:nvSpPr>
        <p:spPr>
          <a:xfrm>
            <a:off x="912813" y="6251575"/>
            <a:ext cx="1905000" cy="457200"/>
          </a:xfrm>
        </p:spPr>
        <p:txBody>
          <a:bodyPr/>
          <a:lstStyle>
            <a:lvl1pPr>
              <a:defRPr/>
            </a:lvl1pPr>
          </a:lstStyle>
          <a:p>
            <a:pPr>
              <a:defRPr/>
            </a:pPr>
            <a:endParaRPr lang="en-US"/>
          </a:p>
        </p:txBody>
      </p:sp>
      <p:sp>
        <p:nvSpPr>
          <p:cNvPr id="14" name="Rectangle 14"/>
          <p:cNvSpPr>
            <a:spLocks noGrp="1" noChangeArrowheads="1"/>
          </p:cNvSpPr>
          <p:nvPr>
            <p:ph type="ftr" sz="quarter" idx="11"/>
          </p:nvPr>
        </p:nvSpPr>
        <p:spPr>
          <a:xfrm>
            <a:off x="3354388" y="6248400"/>
            <a:ext cx="2895600" cy="457200"/>
          </a:xfrm>
        </p:spPr>
        <p:txBody>
          <a:bodyPr/>
          <a:lstStyle>
            <a:lvl1pPr>
              <a:defRPr/>
            </a:lvl1pPr>
          </a:lstStyle>
          <a:p>
            <a:pPr>
              <a:defRPr/>
            </a:pPr>
            <a:endParaRPr lang="en-US"/>
          </a:p>
        </p:txBody>
      </p:sp>
      <p:sp>
        <p:nvSpPr>
          <p:cNvPr id="15" name="Rectangle 15"/>
          <p:cNvSpPr>
            <a:spLocks noGrp="1" noChangeArrowheads="1"/>
          </p:cNvSpPr>
          <p:nvPr>
            <p:ph type="sldNum" sz="quarter" idx="12"/>
          </p:nvPr>
        </p:nvSpPr>
        <p:spPr/>
        <p:txBody>
          <a:bodyPr/>
          <a:lstStyle>
            <a:lvl1pPr>
              <a:defRPr/>
            </a:lvl1pPr>
          </a:lstStyle>
          <a:p>
            <a:pPr>
              <a:defRPr/>
            </a:pPr>
            <a:fld id="{20462C95-7113-4CDB-8D47-E5FF0698E63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6637F64D-EACE-4C55-A8FE-DE3080C492D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77813"/>
            <a:ext cx="19431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7813"/>
            <a:ext cx="56769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4C73E4F2-C5DF-430C-B7B6-A54AFE7234D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1600200"/>
            <a:ext cx="38100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38100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19804EAD-F844-4451-AB5C-57BFAFFD43F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C9A03052-6091-4A24-B842-607B504C152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E303038A-8FB0-488D-9636-18E5A18E168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485AB534-B1B1-4C26-A365-15D8A2F693D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a:p>
        </p:txBody>
      </p:sp>
      <p:sp>
        <p:nvSpPr>
          <p:cNvPr id="8" name="Rectangle 10"/>
          <p:cNvSpPr>
            <a:spLocks noGrp="1" noChangeArrowheads="1"/>
          </p:cNvSpPr>
          <p:nvPr>
            <p:ph type="ftr" sz="quarter" idx="11"/>
          </p:nvPr>
        </p:nvSpPr>
        <p:spPr>
          <a:ln/>
        </p:spPr>
        <p:txBody>
          <a:bodyPr/>
          <a:lstStyle>
            <a:lvl1pPr>
              <a:defRPr/>
            </a:lvl1pPr>
          </a:lstStyle>
          <a:p>
            <a:pPr>
              <a:defRPr/>
            </a:pPr>
            <a:endParaRPr lang="en-US"/>
          </a:p>
        </p:txBody>
      </p:sp>
      <p:sp>
        <p:nvSpPr>
          <p:cNvPr id="9" name="Rectangle 11"/>
          <p:cNvSpPr>
            <a:spLocks noGrp="1" noChangeArrowheads="1"/>
          </p:cNvSpPr>
          <p:nvPr>
            <p:ph type="sldNum" sz="quarter" idx="12"/>
          </p:nvPr>
        </p:nvSpPr>
        <p:spPr>
          <a:ln/>
        </p:spPr>
        <p:txBody>
          <a:bodyPr/>
          <a:lstStyle>
            <a:lvl1pPr>
              <a:defRPr/>
            </a:lvl1pPr>
          </a:lstStyle>
          <a:p>
            <a:pPr>
              <a:defRPr/>
            </a:pPr>
            <a:fld id="{327DA7F0-37F4-496F-8D32-506D2DF26A9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a:p>
        </p:txBody>
      </p:sp>
      <p:sp>
        <p:nvSpPr>
          <p:cNvPr id="4" name="Rectangle 10"/>
          <p:cNvSpPr>
            <a:spLocks noGrp="1" noChangeArrowheads="1"/>
          </p:cNvSpPr>
          <p:nvPr>
            <p:ph type="ftr" sz="quarter" idx="11"/>
          </p:nvPr>
        </p:nvSpPr>
        <p:spPr>
          <a:ln/>
        </p:spPr>
        <p:txBody>
          <a:bodyPr/>
          <a:lstStyle>
            <a:lvl1pPr>
              <a:defRPr/>
            </a:lvl1pPr>
          </a:lstStyle>
          <a:p>
            <a:pPr>
              <a:defRPr/>
            </a:pPr>
            <a:endParaRPr lang="en-US"/>
          </a:p>
        </p:txBody>
      </p:sp>
      <p:sp>
        <p:nvSpPr>
          <p:cNvPr id="5" name="Rectangle 11"/>
          <p:cNvSpPr>
            <a:spLocks noGrp="1" noChangeArrowheads="1"/>
          </p:cNvSpPr>
          <p:nvPr>
            <p:ph type="sldNum" sz="quarter" idx="12"/>
          </p:nvPr>
        </p:nvSpPr>
        <p:spPr>
          <a:ln/>
        </p:spPr>
        <p:txBody>
          <a:bodyPr/>
          <a:lstStyle>
            <a:lvl1pPr>
              <a:defRPr/>
            </a:lvl1pPr>
          </a:lstStyle>
          <a:p>
            <a:pPr>
              <a:defRPr/>
            </a:pPr>
            <a:fld id="{ABE45CF9-EFCA-4FC7-A808-F428CFE0C22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a:p>
        </p:txBody>
      </p:sp>
      <p:sp>
        <p:nvSpPr>
          <p:cNvPr id="3" name="Rectangle 10"/>
          <p:cNvSpPr>
            <a:spLocks noGrp="1" noChangeArrowheads="1"/>
          </p:cNvSpPr>
          <p:nvPr>
            <p:ph type="ftr" sz="quarter" idx="11"/>
          </p:nvPr>
        </p:nvSpPr>
        <p:spPr>
          <a:ln/>
        </p:spPr>
        <p:txBody>
          <a:bodyPr/>
          <a:lstStyle>
            <a:lvl1pPr>
              <a:defRPr/>
            </a:lvl1pPr>
          </a:lstStyle>
          <a:p>
            <a:pPr>
              <a:defRPr/>
            </a:pPr>
            <a:endParaRPr lang="en-US"/>
          </a:p>
        </p:txBody>
      </p:sp>
      <p:sp>
        <p:nvSpPr>
          <p:cNvPr id="4" name="Rectangle 11"/>
          <p:cNvSpPr>
            <a:spLocks noGrp="1" noChangeArrowheads="1"/>
          </p:cNvSpPr>
          <p:nvPr>
            <p:ph type="sldNum" sz="quarter" idx="12"/>
          </p:nvPr>
        </p:nvSpPr>
        <p:spPr>
          <a:ln/>
        </p:spPr>
        <p:txBody>
          <a:bodyPr/>
          <a:lstStyle>
            <a:lvl1pPr>
              <a:defRPr/>
            </a:lvl1pPr>
          </a:lstStyle>
          <a:p>
            <a:pPr>
              <a:defRPr/>
            </a:pPr>
            <a:fld id="{4CA58103-287F-43D9-9AD8-373F0D1BAA4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64FFFEAE-B1C4-4F10-93D2-4DED4D277ED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FAFCD8C6-5EBD-410E-8304-1DDEA602B85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218" name="Group 2"/>
          <p:cNvGrpSpPr>
            <a:grpSpLocks/>
          </p:cNvGrpSpPr>
          <p:nvPr/>
        </p:nvGrpSpPr>
        <p:grpSpPr bwMode="auto">
          <a:xfrm>
            <a:off x="0" y="0"/>
            <a:ext cx="8686800" cy="4876800"/>
            <a:chOff x="0" y="0"/>
            <a:chExt cx="5472" cy="3072"/>
          </a:xfrm>
        </p:grpSpPr>
        <p:sp>
          <p:nvSpPr>
            <p:cNvPr id="141315"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defRPr/>
              </a:pPr>
              <a:endParaRPr lang="en-US" sz="2400">
                <a:latin typeface="Times New Roman" charset="0"/>
              </a:endParaRPr>
            </a:p>
          </p:txBody>
        </p:sp>
        <p:grpSp>
          <p:nvGrpSpPr>
            <p:cNvPr id="9226" name="Group 4"/>
            <p:cNvGrpSpPr>
              <a:grpSpLocks/>
            </p:cNvGrpSpPr>
            <p:nvPr/>
          </p:nvGrpSpPr>
          <p:grpSpPr bwMode="auto">
            <a:xfrm>
              <a:off x="240" y="893"/>
              <a:ext cx="5232" cy="115"/>
              <a:chOff x="240" y="893"/>
              <a:chExt cx="5232" cy="115"/>
            </a:xfrm>
          </p:grpSpPr>
          <p:sp>
            <p:nvSpPr>
              <p:cNvPr id="141317"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defRPr/>
                </a:pPr>
                <a:endParaRPr lang="en-US" sz="2400">
                  <a:latin typeface="Times New Roman" charset="0"/>
                </a:endParaRPr>
              </a:p>
            </p:txBody>
          </p:sp>
          <p:sp>
            <p:nvSpPr>
              <p:cNvPr id="141318"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pPr>
                  <a:defRPr/>
                </a:pPr>
                <a:endParaRPr lang="en-US"/>
              </a:p>
            </p:txBody>
          </p:sp>
        </p:grpSp>
      </p:grpSp>
      <p:sp>
        <p:nvSpPr>
          <p:cNvPr id="9219"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20"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1321"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US"/>
          </a:p>
        </p:txBody>
      </p:sp>
      <p:sp>
        <p:nvSpPr>
          <p:cNvPr id="141322"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US"/>
          </a:p>
        </p:txBody>
      </p:sp>
      <p:sp>
        <p:nvSpPr>
          <p:cNvPr id="141323"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fld id="{CB884159-1939-4C9F-BAB2-13E4706EB3A3}" type="slidenum">
              <a:rPr lang="en-US"/>
              <a:pPr>
                <a:defRPr/>
              </a:pPr>
              <a:t>‹#›</a:t>
            </a:fld>
            <a:endParaRPr lang="en-US"/>
          </a:p>
        </p:txBody>
      </p:sp>
      <p:sp>
        <p:nvSpPr>
          <p:cNvPr id="141324"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727"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Lst>
  <p:timing>
    <p:tnLst>
      <p:par>
        <p:cTn id="1" dur="indefinite" restart="never" nodeType="tmRoot"/>
      </p:par>
    </p:tnLst>
  </p:timing>
  <p:hf hdr="0" ftr="0" dt="0"/>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Times New Roman" charset="0"/>
        </a:defRPr>
      </a:lvl2pPr>
      <a:lvl3pPr algn="l" rtl="0" eaLnBrk="0" fontAlgn="base" hangingPunct="0">
        <a:spcBef>
          <a:spcPct val="0"/>
        </a:spcBef>
        <a:spcAft>
          <a:spcPct val="0"/>
        </a:spcAft>
        <a:defRPr sz="4200">
          <a:solidFill>
            <a:schemeClr val="tx2"/>
          </a:solidFill>
          <a:latin typeface="Times New Roman" charset="0"/>
        </a:defRPr>
      </a:lvl3pPr>
      <a:lvl4pPr algn="l" rtl="0" eaLnBrk="0" fontAlgn="base" hangingPunct="0">
        <a:spcBef>
          <a:spcPct val="0"/>
        </a:spcBef>
        <a:spcAft>
          <a:spcPct val="0"/>
        </a:spcAft>
        <a:defRPr sz="4200">
          <a:solidFill>
            <a:schemeClr val="tx2"/>
          </a:solidFill>
          <a:latin typeface="Times New Roman" charset="0"/>
        </a:defRPr>
      </a:lvl4pPr>
      <a:lvl5pPr algn="l" rtl="0" eaLnBrk="0" fontAlgn="base" hangingPunct="0">
        <a:spcBef>
          <a:spcPct val="0"/>
        </a:spcBef>
        <a:spcAft>
          <a:spcPct val="0"/>
        </a:spcAft>
        <a:defRPr sz="4200">
          <a:solidFill>
            <a:schemeClr val="tx2"/>
          </a:solidFill>
          <a:latin typeface="Times New Roman" charset="0"/>
        </a:defRPr>
      </a:lvl5pPr>
      <a:lvl6pPr marL="457200" algn="l" rtl="0" fontAlgn="base">
        <a:spcBef>
          <a:spcPct val="0"/>
        </a:spcBef>
        <a:spcAft>
          <a:spcPct val="0"/>
        </a:spcAft>
        <a:defRPr sz="4200">
          <a:solidFill>
            <a:schemeClr val="tx2"/>
          </a:solidFill>
          <a:latin typeface="Times New Roman" charset="0"/>
        </a:defRPr>
      </a:lvl6pPr>
      <a:lvl7pPr marL="914400" algn="l" rtl="0" fontAlgn="base">
        <a:spcBef>
          <a:spcPct val="0"/>
        </a:spcBef>
        <a:spcAft>
          <a:spcPct val="0"/>
        </a:spcAft>
        <a:defRPr sz="4200">
          <a:solidFill>
            <a:schemeClr val="tx2"/>
          </a:solidFill>
          <a:latin typeface="Times New Roman" charset="0"/>
        </a:defRPr>
      </a:lvl7pPr>
      <a:lvl8pPr marL="1371600" algn="l" rtl="0" fontAlgn="base">
        <a:spcBef>
          <a:spcPct val="0"/>
        </a:spcBef>
        <a:spcAft>
          <a:spcPct val="0"/>
        </a:spcAft>
        <a:defRPr sz="4200">
          <a:solidFill>
            <a:schemeClr val="tx2"/>
          </a:solidFill>
          <a:latin typeface="Times New Roman" charset="0"/>
        </a:defRPr>
      </a:lvl8pPr>
      <a:lvl9pPr marL="1828800" algn="l" rtl="0" fontAlgn="base">
        <a:spcBef>
          <a:spcPct val="0"/>
        </a:spcBef>
        <a:spcAft>
          <a:spcPct val="0"/>
        </a:spcAft>
        <a:defRPr sz="4200">
          <a:solidFill>
            <a:schemeClr val="tx2"/>
          </a:solidFill>
          <a:latin typeface="Times New Roman" charset="0"/>
        </a:defRPr>
      </a:lvl9pPr>
    </p:titleStyle>
    <p:bodyStyle>
      <a:lvl1pPr marL="342900" indent="-342900" algn="l" rtl="0"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5"/>
          <p:cNvSpPr>
            <a:spLocks noGrp="1" noChangeArrowheads="1"/>
          </p:cNvSpPr>
          <p:nvPr>
            <p:ph type="sldNum" sz="quarter" idx="12"/>
          </p:nvPr>
        </p:nvSpPr>
        <p:spPr>
          <a:noFill/>
        </p:spPr>
        <p:txBody>
          <a:bodyPr/>
          <a:lstStyle/>
          <a:p>
            <a:fld id="{2A41B21B-B114-46D4-9E8D-12A438EF9D83}" type="slidenum">
              <a:rPr lang="en-US" smtClean="0"/>
              <a:pPr/>
              <a:t>1</a:t>
            </a:fld>
            <a:endParaRPr lang="en-US" dirty="0" smtClean="0"/>
          </a:p>
        </p:txBody>
      </p:sp>
      <p:sp>
        <p:nvSpPr>
          <p:cNvPr id="11267" name="Rectangle 2"/>
          <p:cNvSpPr>
            <a:spLocks noGrp="1" noChangeArrowheads="1"/>
          </p:cNvSpPr>
          <p:nvPr>
            <p:ph type="ctrTitle"/>
          </p:nvPr>
        </p:nvSpPr>
        <p:spPr>
          <a:xfrm>
            <a:off x="152400" y="1447800"/>
            <a:ext cx="8839200" cy="1676400"/>
          </a:xfrm>
        </p:spPr>
        <p:txBody>
          <a:bodyPr/>
          <a:lstStyle/>
          <a:p>
            <a:pPr algn="ctr" eaLnBrk="1" hangingPunct="1"/>
            <a:r>
              <a:rPr lang="en-US" sz="4200" b="1" dirty="0" smtClean="0">
                <a:effectLst>
                  <a:outerShdw blurRad="38100" dist="38100" dir="2700000" algn="tl">
                    <a:srgbClr val="000000">
                      <a:alpha val="43137"/>
                    </a:srgbClr>
                  </a:outerShdw>
                </a:effectLst>
              </a:rPr>
              <a:t>An Overview of Archival Auditing Research</a:t>
            </a:r>
          </a:p>
        </p:txBody>
      </p:sp>
      <p:sp>
        <p:nvSpPr>
          <p:cNvPr id="11268" name="Rectangle 3"/>
          <p:cNvSpPr>
            <a:spLocks noGrp="1" noChangeArrowheads="1"/>
          </p:cNvSpPr>
          <p:nvPr>
            <p:ph type="subTitle" idx="1"/>
          </p:nvPr>
        </p:nvSpPr>
        <p:spPr>
          <a:xfrm>
            <a:off x="1371600" y="4038600"/>
            <a:ext cx="6858000" cy="1600200"/>
          </a:xfrm>
        </p:spPr>
        <p:txBody>
          <a:bodyPr/>
          <a:lstStyle/>
          <a:p>
            <a:endParaRPr lang="en-US" sz="1800" b="1" dirty="0">
              <a:latin typeface="Arial" pitchFamily="34" charset="0"/>
              <a:cs typeface="Arial" pitchFamily="34" charset="0"/>
            </a:endParaRPr>
          </a:p>
          <a:p>
            <a:r>
              <a:rPr lang="zh-CN" altLang="en-US" sz="1800" b="1" dirty="0" smtClean="0">
                <a:latin typeface="Arial" pitchFamily="34" charset="0"/>
                <a:cs typeface="Arial" pitchFamily="34" charset="0"/>
              </a:rPr>
              <a:t>谢宏</a:t>
            </a:r>
            <a:r>
              <a:rPr lang="en-US" sz="1800" b="1" dirty="0" smtClean="0">
                <a:latin typeface="Arial" pitchFamily="34" charset="0"/>
                <a:cs typeface="Arial" pitchFamily="34" charset="0"/>
              </a:rPr>
              <a:t> </a:t>
            </a:r>
            <a:r>
              <a:rPr lang="en-US" sz="1800" dirty="0" smtClean="0">
                <a:latin typeface="Arial" pitchFamily="34" charset="0"/>
                <a:cs typeface="Arial" pitchFamily="34" charset="0"/>
              </a:rPr>
              <a:t>(University </a:t>
            </a:r>
            <a:r>
              <a:rPr lang="en-US" sz="1800" dirty="0">
                <a:latin typeface="Arial" pitchFamily="34" charset="0"/>
                <a:cs typeface="Arial" pitchFamily="34" charset="0"/>
              </a:rPr>
              <a:t>of </a:t>
            </a:r>
            <a:r>
              <a:rPr lang="en-US" sz="1800" dirty="0" smtClean="0">
                <a:latin typeface="Arial" pitchFamily="34" charset="0"/>
                <a:cs typeface="Arial" pitchFamily="34" charset="0"/>
              </a:rPr>
              <a:t>Kentucky)</a:t>
            </a:r>
            <a:endParaRPr lang="en-US" sz="1800" dirty="0">
              <a:latin typeface="Arial" pitchFamily="34" charset="0"/>
              <a:cs typeface="Arial" pitchFamily="34" charset="0"/>
            </a:endParaRPr>
          </a:p>
          <a:p>
            <a:r>
              <a:rPr lang="en-US" sz="1800" b="1" dirty="0" smtClean="0">
                <a:latin typeface="Arial" pitchFamily="34" charset="0"/>
                <a:cs typeface="Arial" pitchFamily="34" charset="0"/>
              </a:rPr>
              <a:t>Based on “A Review of Archival Auditing Research” by Mark </a:t>
            </a:r>
            <a:r>
              <a:rPr lang="en-US" sz="1800" b="1" dirty="0" err="1" smtClean="0">
                <a:latin typeface="Arial" pitchFamily="34" charset="0"/>
                <a:cs typeface="Arial" pitchFamily="34" charset="0"/>
              </a:rPr>
              <a:t>DeFond</a:t>
            </a:r>
            <a:r>
              <a:rPr lang="en-US" sz="1800" b="1" dirty="0" smtClean="0">
                <a:latin typeface="Arial" pitchFamily="34" charset="0"/>
                <a:cs typeface="Arial" pitchFamily="34" charset="0"/>
              </a:rPr>
              <a:t> and </a:t>
            </a:r>
            <a:r>
              <a:rPr lang="en-US" sz="1800" b="1" dirty="0" err="1" smtClean="0">
                <a:latin typeface="Arial" pitchFamily="34" charset="0"/>
                <a:cs typeface="Arial" pitchFamily="34" charset="0"/>
              </a:rPr>
              <a:t>Jieying</a:t>
            </a:r>
            <a:r>
              <a:rPr lang="en-US" sz="1800" b="1" dirty="0" smtClean="0">
                <a:latin typeface="Arial" pitchFamily="34" charset="0"/>
                <a:cs typeface="Arial" pitchFamily="34" charset="0"/>
              </a:rPr>
              <a:t> Zhang, </a:t>
            </a:r>
            <a:r>
              <a:rPr lang="en-US" sz="1800" b="1" i="1" dirty="0" smtClean="0">
                <a:latin typeface="Arial" pitchFamily="34" charset="0"/>
                <a:cs typeface="Arial" pitchFamily="34" charset="0"/>
              </a:rPr>
              <a:t>Journal of Accounting and Economics</a:t>
            </a:r>
            <a:r>
              <a:rPr lang="en-US" sz="1800" b="1" dirty="0" smtClean="0">
                <a:latin typeface="Arial" pitchFamily="34" charset="0"/>
                <a:cs typeface="Arial" pitchFamily="34" charset="0"/>
              </a:rPr>
              <a:t> 58 (2014) </a:t>
            </a:r>
            <a:endParaRPr lang="en-US" sz="1800" b="1" dirty="0">
              <a:latin typeface="Arial" pitchFamily="34" charset="0"/>
              <a:cs typeface="Arial" pitchFamily="34" charset="0"/>
            </a:endParaRPr>
          </a:p>
        </p:txBody>
      </p:sp>
      <p:pic>
        <p:nvPicPr>
          <p:cNvPr id="68610" name="Picture 2" descr="http://academics.uky.edu/Gatton/Logos%20and%20Templates/JPEG%20Versions%20of%20Logos/GattonLS-2Line.jpg"/>
          <p:cNvPicPr>
            <a:picLocks noChangeAspect="1" noChangeArrowheads="1"/>
          </p:cNvPicPr>
          <p:nvPr/>
        </p:nvPicPr>
        <p:blipFill>
          <a:blip r:embed="rId2" cstate="print">
            <a:duotone>
              <a:prstClr val="black"/>
              <a:schemeClr val="accent1">
                <a:tint val="45000"/>
                <a:satMod val="400000"/>
              </a:schemeClr>
            </a:duotone>
            <a:lum bright="-15000" contrast="-10000"/>
          </a:blip>
          <a:srcRect/>
          <a:stretch>
            <a:fillRect/>
          </a:stretch>
        </p:blipFill>
        <p:spPr bwMode="auto">
          <a:xfrm>
            <a:off x="381000" y="114300"/>
            <a:ext cx="3048000" cy="1181100"/>
          </a:xfrm>
          <a:prstGeom prst="rect">
            <a:avLst/>
          </a:prstGeom>
          <a:solidFill>
            <a:schemeClr val="accent1"/>
          </a:solid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C1A538AB-B27A-49F4-812C-4227F561700C}" type="slidenum">
              <a:rPr lang="en-US" smtClean="0"/>
              <a:pPr/>
              <a:t>10</a:t>
            </a:fld>
            <a:endParaRPr lang="en-US" smtClean="0"/>
          </a:p>
        </p:txBody>
      </p:sp>
      <p:sp>
        <p:nvSpPr>
          <p:cNvPr id="12291" name="Rectangle 2"/>
          <p:cNvSpPr>
            <a:spLocks noGrp="1" noChangeArrowheads="1"/>
          </p:cNvSpPr>
          <p:nvPr>
            <p:ph type="title"/>
          </p:nvPr>
        </p:nvSpPr>
        <p:spPr>
          <a:xfrm>
            <a:off x="685800" y="277813"/>
            <a:ext cx="8001000" cy="1143000"/>
          </a:xfrm>
        </p:spPr>
        <p:txBody>
          <a:bodyPr/>
          <a:lstStyle/>
          <a:p>
            <a:pPr eaLnBrk="1" hangingPunct="1"/>
            <a:r>
              <a:rPr lang="en-US" sz="4500" dirty="0">
                <a:cs typeface="Times New Roman" pitchFamily="18" charset="0"/>
              </a:rPr>
              <a:t>What is </a:t>
            </a:r>
            <a:r>
              <a:rPr lang="en-US" sz="4500" b="1" dirty="0">
                <a:solidFill>
                  <a:srgbClr val="700000"/>
                </a:solidFill>
                <a:effectLst>
                  <a:outerShdw blurRad="38100" dist="38100" dir="2700000" algn="tl">
                    <a:srgbClr val="000000">
                      <a:alpha val="43137"/>
                    </a:srgbClr>
                  </a:outerShdw>
                </a:effectLst>
                <a:cs typeface="Times New Roman" pitchFamily="18" charset="0"/>
              </a:rPr>
              <a:t>audit </a:t>
            </a:r>
            <a:r>
              <a:rPr lang="en-US" sz="4500" b="1" dirty="0" smtClean="0">
                <a:solidFill>
                  <a:srgbClr val="700000"/>
                </a:solidFill>
                <a:effectLst>
                  <a:outerShdw blurRad="38100" dist="38100" dir="2700000" algn="tl">
                    <a:srgbClr val="000000">
                      <a:alpha val="43137"/>
                    </a:srgbClr>
                  </a:outerShdw>
                </a:effectLst>
                <a:cs typeface="Times New Roman" pitchFamily="18" charset="0"/>
              </a:rPr>
              <a:t>quality</a:t>
            </a:r>
            <a:r>
              <a:rPr lang="en-US" sz="4500" dirty="0" smtClean="0">
                <a:solidFill>
                  <a:schemeClr val="tx1"/>
                </a:solidFill>
                <a:cs typeface="Times New Roman" pitchFamily="18" charset="0"/>
              </a:rPr>
              <a:t>?</a:t>
            </a:r>
            <a:r>
              <a:rPr lang="en-US" sz="4500" dirty="0">
                <a:solidFill>
                  <a:srgbClr val="000000"/>
                </a:solidFill>
                <a:cs typeface="Times New Roman" pitchFamily="18" charset="0"/>
              </a:rPr>
              <a:t> </a:t>
            </a:r>
            <a:r>
              <a:rPr lang="en-US" sz="4000" dirty="0">
                <a:solidFill>
                  <a:srgbClr val="000000"/>
                </a:solidFill>
                <a:cs typeface="Times New Roman" pitchFamily="18" charset="0"/>
              </a:rPr>
              <a:t>(continued)</a:t>
            </a:r>
            <a:r>
              <a:rPr lang="en-US" sz="4500" b="1" dirty="0" smtClean="0">
                <a:effectLst>
                  <a:outerShdw blurRad="38100" dist="38100" dir="2700000" algn="tl">
                    <a:srgbClr val="000000">
                      <a:alpha val="43137"/>
                    </a:srgbClr>
                  </a:outerShdw>
                </a:effectLst>
              </a:rPr>
              <a:t> </a:t>
            </a:r>
          </a:p>
        </p:txBody>
      </p:sp>
      <p:sp>
        <p:nvSpPr>
          <p:cNvPr id="12292" name="Rectangle 3"/>
          <p:cNvSpPr>
            <a:spLocks noGrp="1" noChangeArrowheads="1"/>
          </p:cNvSpPr>
          <p:nvPr>
            <p:ph type="body" idx="1"/>
          </p:nvPr>
        </p:nvSpPr>
        <p:spPr>
          <a:xfrm>
            <a:off x="685800" y="1600200"/>
            <a:ext cx="8077200" cy="4530725"/>
          </a:xfrm>
        </p:spPr>
        <p:txBody>
          <a:bodyPr/>
          <a:lstStyle/>
          <a:p>
            <a:pPr marL="623888" lvl="1">
              <a:lnSpc>
                <a:spcPct val="80000"/>
              </a:lnSpc>
              <a:defRPr/>
            </a:pPr>
            <a:r>
              <a:rPr lang="en-US" sz="2200" dirty="0" smtClean="0">
                <a:cs typeface="Times New Roman" pitchFamily="18" charset="0"/>
              </a:rPr>
              <a:t>3.2 Input-based </a:t>
            </a:r>
            <a:r>
              <a:rPr lang="en-US" sz="2200" b="1" dirty="0" smtClean="0">
                <a:solidFill>
                  <a:srgbClr val="700000"/>
                </a:solidFill>
                <a:effectLst>
                  <a:outerShdw blurRad="38100" dist="38100" dir="2700000" algn="tl">
                    <a:srgbClr val="000000">
                      <a:alpha val="43137"/>
                    </a:srgbClr>
                  </a:outerShdw>
                </a:effectLst>
                <a:cs typeface="Times New Roman" pitchFamily="18" charset="0"/>
              </a:rPr>
              <a:t>audit quality </a:t>
            </a:r>
            <a:r>
              <a:rPr lang="en-US" sz="2200" dirty="0" smtClean="0">
                <a:cs typeface="Times New Roman" pitchFamily="18" charset="0"/>
              </a:rPr>
              <a:t>measures (continued)</a:t>
            </a:r>
          </a:p>
          <a:p>
            <a:pPr marL="1089025" lvl="1" indent="-457200">
              <a:lnSpc>
                <a:spcPct val="80000"/>
              </a:lnSpc>
              <a:buClr>
                <a:srgbClr val="CCCC99"/>
              </a:buClr>
              <a:buFont typeface="Wingdings" pitchFamily="2" charset="2"/>
              <a:buAutoNum type="arabicParenBoth" startAt="3"/>
              <a:defRPr/>
            </a:pPr>
            <a:r>
              <a:rPr lang="en-US" sz="1800" b="1" dirty="0">
                <a:solidFill>
                  <a:srgbClr val="000000"/>
                </a:solidFill>
                <a:effectLst>
                  <a:outerShdw blurRad="38100" dist="38100" dir="2700000" algn="tl">
                    <a:srgbClr val="000000">
                      <a:alpha val="43137"/>
                    </a:srgbClr>
                  </a:outerShdw>
                </a:effectLst>
                <a:cs typeface="Times New Roman" pitchFamily="18" charset="0"/>
              </a:rPr>
              <a:t>f</a:t>
            </a:r>
            <a:r>
              <a:rPr lang="en-US" sz="1800" b="1" dirty="0" smtClean="0">
                <a:solidFill>
                  <a:srgbClr val="000000"/>
                </a:solidFill>
                <a:effectLst>
                  <a:outerShdw blurRad="38100" dist="38100" dir="2700000" algn="tl">
                    <a:srgbClr val="000000">
                      <a:alpha val="43137"/>
                    </a:srgbClr>
                  </a:outerShdw>
                </a:effectLst>
                <a:cs typeface="Times New Roman" pitchFamily="18" charset="0"/>
              </a:rPr>
              <a:t>inancial reporting quality proxies</a:t>
            </a:r>
            <a:r>
              <a:rPr lang="en-US" sz="1800" dirty="0" smtClean="0">
                <a:solidFill>
                  <a:srgbClr val="000000"/>
                </a:solidFill>
                <a:cs typeface="Times New Roman" pitchFamily="18" charset="0"/>
              </a:rPr>
              <a:t> – Jones (1991) model-estimated discretionary accruals (DAC), meet or beat earnings benchmarks, and </a:t>
            </a:r>
            <a:r>
              <a:rPr lang="en-US" sz="1800" dirty="0" err="1" smtClean="0">
                <a:solidFill>
                  <a:srgbClr val="000000"/>
                </a:solidFill>
                <a:cs typeface="Times New Roman" pitchFamily="18" charset="0"/>
              </a:rPr>
              <a:t>Basu</a:t>
            </a:r>
            <a:r>
              <a:rPr lang="en-US" sz="1800" dirty="0" smtClean="0">
                <a:solidFill>
                  <a:srgbClr val="000000"/>
                </a:solidFill>
                <a:cs typeface="Times New Roman" pitchFamily="18" charset="0"/>
              </a:rPr>
              <a:t> (1997) timely loss recognition (TLR). For example, Becker et al. (CAR 1998) show that (a) clients of non-Big N auditors are more likely to report income increasing and (b) the mean and median of absolute DAC of non-Big N auditors are larger. These findings are consistent with Big N auditors constraining clients’ earnings management to a greater extent than non-Big N auditors.  </a:t>
            </a:r>
            <a:endParaRPr lang="en-US" sz="1800" dirty="0">
              <a:solidFill>
                <a:srgbClr val="000000"/>
              </a:solidFill>
              <a:cs typeface="Times New Roman" pitchFamily="18" charset="0"/>
            </a:endParaRPr>
          </a:p>
          <a:p>
            <a:pPr marL="1089025" lvl="1" indent="-457200">
              <a:lnSpc>
                <a:spcPct val="80000"/>
              </a:lnSpc>
              <a:buClr>
                <a:srgbClr val="CCCC99"/>
              </a:buClr>
              <a:buFont typeface="Wingdings" pitchFamily="2" charset="2"/>
              <a:buAutoNum type="arabicParenBoth" startAt="3"/>
              <a:defRPr/>
            </a:pPr>
            <a:r>
              <a:rPr lang="en-US" sz="1800" b="1" dirty="0">
                <a:solidFill>
                  <a:srgbClr val="000000"/>
                </a:solidFill>
                <a:effectLst>
                  <a:outerShdw blurRad="38100" dist="38100" dir="2700000" algn="tl">
                    <a:srgbClr val="000000">
                      <a:alpha val="43137"/>
                    </a:srgbClr>
                  </a:outerShdw>
                </a:effectLst>
                <a:cs typeface="Times New Roman" pitchFamily="18" charset="0"/>
              </a:rPr>
              <a:t>p</a:t>
            </a:r>
            <a:r>
              <a:rPr lang="en-US" sz="1800" b="1" dirty="0" smtClean="0">
                <a:solidFill>
                  <a:srgbClr val="000000"/>
                </a:solidFill>
                <a:effectLst>
                  <a:outerShdw blurRad="38100" dist="38100" dir="2700000" algn="tl">
                    <a:srgbClr val="000000">
                      <a:alpha val="43137"/>
                    </a:srgbClr>
                  </a:outerShdw>
                </a:effectLst>
                <a:cs typeface="Times New Roman" pitchFamily="18" charset="0"/>
              </a:rPr>
              <a:t>erception-based measures</a:t>
            </a:r>
            <a:r>
              <a:rPr lang="en-US" sz="1800" dirty="0" smtClean="0">
                <a:solidFill>
                  <a:srgbClr val="000000"/>
                </a:solidFill>
                <a:cs typeface="Times New Roman" pitchFamily="18" charset="0"/>
              </a:rPr>
              <a:t> – earnings response coefficients (ERCs), stock market reaction to audit-related events, and the cost of capital. For example, it was debated that longer auditor tenure impairs auditor independence and audit quality. Ghosh and Moon (TAR 2005), however, show that ERCs increase with auditor tenure, i.e., the market perceives that auditors with longer tenure provide higher quality audits. </a:t>
            </a:r>
            <a:endParaRPr lang="en-US" sz="2200" dirty="0">
              <a:solidFill>
                <a:srgbClr val="000000"/>
              </a:solidFill>
              <a:cs typeface="Times New Roman" pitchFamily="18" charset="0"/>
            </a:endParaRPr>
          </a:p>
        </p:txBody>
      </p:sp>
      <p:pic>
        <p:nvPicPr>
          <p:cNvPr id="7" name="Picture 6" descr="http://academics.uky.edu/Gatton/Logos%20and%20Templates/JPEG%20Versions%20of%20Logos/Gatton_Seal_black.jpg"/>
          <p:cNvPicPr/>
          <p:nvPr/>
        </p:nvPicPr>
        <p:blipFill>
          <a:blip r:embed="rId2" cstate="print">
            <a:duotone>
              <a:prstClr val="black"/>
              <a:schemeClr val="accent1">
                <a:tint val="45000"/>
                <a:satMod val="400000"/>
              </a:schemeClr>
            </a:duotone>
            <a:lum bright="-15000" contrast="-10000"/>
          </a:blip>
          <a:srcRect/>
          <a:stretch>
            <a:fillRect/>
          </a:stretch>
        </p:blipFill>
        <p:spPr bwMode="auto">
          <a:xfrm>
            <a:off x="0" y="548640"/>
            <a:ext cx="590550" cy="594360"/>
          </a:xfrm>
          <a:prstGeom prst="rect">
            <a:avLst/>
          </a:prstGeom>
          <a:noFill/>
          <a:ln w="9525">
            <a:noFill/>
            <a:miter lim="800000"/>
            <a:headEnd/>
            <a:tailEnd/>
          </a:ln>
        </p:spPr>
      </p:pic>
    </p:spTree>
    <p:extLst>
      <p:ext uri="{BB962C8B-B14F-4D97-AF65-F5344CB8AC3E}">
        <p14:creationId xmlns:p14="http://schemas.microsoft.com/office/powerpoint/2010/main" val="35287979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C1A538AB-B27A-49F4-812C-4227F561700C}" type="slidenum">
              <a:rPr lang="en-US" smtClean="0"/>
              <a:pPr/>
              <a:t>11</a:t>
            </a:fld>
            <a:endParaRPr lang="en-US" dirty="0" smtClean="0"/>
          </a:p>
        </p:txBody>
      </p:sp>
      <p:sp>
        <p:nvSpPr>
          <p:cNvPr id="12291" name="Rectangle 2"/>
          <p:cNvSpPr>
            <a:spLocks noGrp="1" noChangeArrowheads="1"/>
          </p:cNvSpPr>
          <p:nvPr>
            <p:ph type="title"/>
          </p:nvPr>
        </p:nvSpPr>
        <p:spPr>
          <a:xfrm>
            <a:off x="685800" y="277813"/>
            <a:ext cx="8001000" cy="1143000"/>
          </a:xfrm>
        </p:spPr>
        <p:txBody>
          <a:bodyPr/>
          <a:lstStyle/>
          <a:p>
            <a:pPr eaLnBrk="1" hangingPunct="1"/>
            <a:r>
              <a:rPr lang="en-US" b="1" dirty="0" smtClean="0">
                <a:effectLst>
                  <a:outerShdw blurRad="38100" dist="38100" dir="2700000" algn="tl">
                    <a:srgbClr val="000000">
                      <a:alpha val="43137"/>
                    </a:srgbClr>
                  </a:outerShdw>
                </a:effectLst>
              </a:rPr>
              <a:t> The End</a:t>
            </a:r>
          </a:p>
        </p:txBody>
      </p:sp>
      <p:pic>
        <p:nvPicPr>
          <p:cNvPr id="7" name="Picture 6" descr="http://academics.uky.edu/Gatton/Logos%20and%20Templates/JPEG%20Versions%20of%20Logos/Gatton_Seal_black.jpg"/>
          <p:cNvPicPr/>
          <p:nvPr/>
        </p:nvPicPr>
        <p:blipFill>
          <a:blip r:embed="rId2" cstate="print">
            <a:duotone>
              <a:prstClr val="black"/>
              <a:schemeClr val="accent1">
                <a:tint val="45000"/>
                <a:satMod val="400000"/>
              </a:schemeClr>
            </a:duotone>
            <a:lum bright="-15000" contrast="-10000"/>
          </a:blip>
          <a:srcRect/>
          <a:stretch>
            <a:fillRect/>
          </a:stretch>
        </p:blipFill>
        <p:spPr bwMode="auto">
          <a:xfrm>
            <a:off x="0" y="548640"/>
            <a:ext cx="590550" cy="594360"/>
          </a:xfrm>
          <a:prstGeom prst="rect">
            <a:avLst/>
          </a:prstGeom>
          <a:noFill/>
          <a:ln w="9525">
            <a:noFill/>
            <a:miter lim="800000"/>
            <a:headEnd/>
            <a:tailEnd/>
          </a:ln>
        </p:spPr>
      </p:pic>
      <p:sp>
        <p:nvSpPr>
          <p:cNvPr id="6" name="Rectangle 3"/>
          <p:cNvSpPr txBox="1">
            <a:spLocks noChangeArrowheads="1"/>
          </p:cNvSpPr>
          <p:nvPr/>
        </p:nvSpPr>
        <p:spPr bwMode="auto">
          <a:xfrm>
            <a:off x="304800" y="1600200"/>
            <a:ext cx="80010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R="0" lvl="0" algn="l" defTabSz="914400" rtl="0" eaLnBrk="1" fontAlgn="base" latinLnBrk="0" hangingPunct="1">
              <a:lnSpc>
                <a:spcPct val="80000"/>
              </a:lnSpc>
              <a:spcBef>
                <a:spcPct val="20000"/>
              </a:spcBef>
              <a:spcAft>
                <a:spcPct val="0"/>
              </a:spcAft>
              <a:buClr>
                <a:schemeClr val="folHlink"/>
              </a:buClr>
              <a:buSzPct val="90000"/>
              <a:tabLst/>
              <a:defRPr/>
            </a:pPr>
            <a:endParaRPr lang="en-US" sz="2800" kern="0" dirty="0" smtClean="0">
              <a:latin typeface="+mn-lt"/>
            </a:endParaRPr>
          </a:p>
          <a:p>
            <a:pPr marR="0" lvl="0" algn="l" defTabSz="914400" rtl="0" eaLnBrk="1" fontAlgn="base" latinLnBrk="0" hangingPunct="1">
              <a:lnSpc>
                <a:spcPct val="80000"/>
              </a:lnSpc>
              <a:spcBef>
                <a:spcPct val="20000"/>
              </a:spcBef>
              <a:spcAft>
                <a:spcPct val="0"/>
              </a:spcAft>
              <a:buClr>
                <a:schemeClr val="folHlink"/>
              </a:buClr>
              <a:buSzPct val="90000"/>
              <a:tabLst/>
              <a:defRPr/>
            </a:pPr>
            <a:endParaRPr lang="en-US" sz="2800" kern="0" dirty="0">
              <a:latin typeface="+mn-lt"/>
            </a:endParaRPr>
          </a:p>
          <a:p>
            <a:pPr marR="0" lvl="0" algn="l" defTabSz="914400" rtl="0" eaLnBrk="1" fontAlgn="base" latinLnBrk="0" hangingPunct="1">
              <a:lnSpc>
                <a:spcPct val="80000"/>
              </a:lnSpc>
              <a:spcBef>
                <a:spcPct val="20000"/>
              </a:spcBef>
              <a:spcAft>
                <a:spcPct val="0"/>
              </a:spcAft>
              <a:buClr>
                <a:schemeClr val="folHlink"/>
              </a:buClr>
              <a:buSzPct val="90000"/>
              <a:tabLst/>
              <a:defRPr/>
            </a:pPr>
            <a:endParaRPr lang="en-US" sz="2800" kern="0" dirty="0" smtClean="0">
              <a:latin typeface="+mn-lt"/>
            </a:endParaRPr>
          </a:p>
          <a:p>
            <a:pPr marR="0" lvl="0" algn="l" defTabSz="914400" rtl="0" eaLnBrk="1" fontAlgn="base" latinLnBrk="0" hangingPunct="1">
              <a:lnSpc>
                <a:spcPct val="80000"/>
              </a:lnSpc>
              <a:spcBef>
                <a:spcPct val="20000"/>
              </a:spcBef>
              <a:spcAft>
                <a:spcPct val="0"/>
              </a:spcAft>
              <a:buClr>
                <a:schemeClr val="folHlink"/>
              </a:buClr>
              <a:buSzPct val="90000"/>
              <a:tabLst/>
              <a:defRPr/>
            </a:pPr>
            <a:endParaRPr lang="en-US" sz="2800" kern="0" dirty="0" smtClean="0">
              <a:latin typeface="+mn-lt"/>
            </a:endParaRPr>
          </a:p>
          <a:p>
            <a:pPr marR="0" lvl="0" algn="ctr" defTabSz="914400" rtl="0" eaLnBrk="1" fontAlgn="base" latinLnBrk="0" hangingPunct="1">
              <a:lnSpc>
                <a:spcPct val="80000"/>
              </a:lnSpc>
              <a:spcBef>
                <a:spcPct val="20000"/>
              </a:spcBef>
              <a:spcAft>
                <a:spcPct val="0"/>
              </a:spcAft>
              <a:buClr>
                <a:schemeClr val="folHlink"/>
              </a:buClr>
              <a:buSzPct val="90000"/>
              <a:tabLst/>
              <a:defRPr/>
            </a:pPr>
            <a:r>
              <a:rPr lang="en-US" sz="5000" b="1" kern="0" dirty="0" smtClean="0">
                <a:effectLst>
                  <a:outerShdw blurRad="38100" dist="38100" dir="2700000" algn="tl">
                    <a:srgbClr val="000000">
                      <a:alpha val="43137"/>
                    </a:srgbClr>
                  </a:outerShdw>
                </a:effectLst>
                <a:latin typeface="+mn-lt"/>
              </a:rPr>
              <a:t>Thank You!</a:t>
            </a:r>
          </a:p>
        </p:txBody>
      </p:sp>
    </p:spTree>
    <p:extLst>
      <p:ext uri="{BB962C8B-B14F-4D97-AF65-F5344CB8AC3E}">
        <p14:creationId xmlns:p14="http://schemas.microsoft.com/office/powerpoint/2010/main" val="1134456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C1A538AB-B27A-49F4-812C-4227F561700C}" type="slidenum">
              <a:rPr lang="en-US" smtClean="0"/>
              <a:pPr/>
              <a:t>2</a:t>
            </a:fld>
            <a:endParaRPr lang="en-US" smtClean="0"/>
          </a:p>
        </p:txBody>
      </p:sp>
      <p:sp>
        <p:nvSpPr>
          <p:cNvPr id="12291" name="Rectangle 2"/>
          <p:cNvSpPr>
            <a:spLocks noGrp="1" noChangeArrowheads="1"/>
          </p:cNvSpPr>
          <p:nvPr>
            <p:ph type="title"/>
          </p:nvPr>
        </p:nvSpPr>
        <p:spPr>
          <a:xfrm>
            <a:off x="685800" y="277813"/>
            <a:ext cx="8001000" cy="1143000"/>
          </a:xfrm>
        </p:spPr>
        <p:txBody>
          <a:bodyPr/>
          <a:lstStyle/>
          <a:p>
            <a:pPr eaLnBrk="1" hangingPunct="1"/>
            <a:r>
              <a:rPr lang="en-US" sz="4500" dirty="0">
                <a:cs typeface="Times New Roman" pitchFamily="18" charset="0"/>
              </a:rPr>
              <a:t>What is </a:t>
            </a:r>
            <a:r>
              <a:rPr lang="en-US" sz="4500" b="1" dirty="0">
                <a:solidFill>
                  <a:srgbClr val="700000"/>
                </a:solidFill>
                <a:effectLst>
                  <a:outerShdw blurRad="38100" dist="38100" dir="2700000" algn="tl">
                    <a:srgbClr val="000000">
                      <a:alpha val="43137"/>
                    </a:srgbClr>
                  </a:outerShdw>
                </a:effectLst>
                <a:cs typeface="Times New Roman" pitchFamily="18" charset="0"/>
              </a:rPr>
              <a:t>audit </a:t>
            </a:r>
            <a:r>
              <a:rPr lang="en-US" sz="4500" b="1" dirty="0" smtClean="0">
                <a:solidFill>
                  <a:srgbClr val="700000"/>
                </a:solidFill>
                <a:effectLst>
                  <a:outerShdw blurRad="38100" dist="38100" dir="2700000" algn="tl">
                    <a:srgbClr val="000000">
                      <a:alpha val="43137"/>
                    </a:srgbClr>
                  </a:outerShdw>
                </a:effectLst>
                <a:cs typeface="Times New Roman" pitchFamily="18" charset="0"/>
              </a:rPr>
              <a:t>quality</a:t>
            </a:r>
            <a:r>
              <a:rPr lang="en-US" sz="4500" dirty="0" smtClean="0">
                <a:solidFill>
                  <a:schemeClr val="tx1"/>
                </a:solidFill>
                <a:cs typeface="Times New Roman" pitchFamily="18" charset="0"/>
              </a:rPr>
              <a:t>?</a:t>
            </a:r>
            <a:r>
              <a:rPr lang="en-US" sz="4500" b="1" dirty="0" smtClean="0">
                <a:effectLst>
                  <a:outerShdw blurRad="38100" dist="38100" dir="2700000" algn="tl">
                    <a:srgbClr val="000000">
                      <a:alpha val="43137"/>
                    </a:srgbClr>
                  </a:outerShdw>
                </a:effectLst>
              </a:rPr>
              <a:t> </a:t>
            </a:r>
          </a:p>
        </p:txBody>
      </p:sp>
      <p:sp>
        <p:nvSpPr>
          <p:cNvPr id="12292" name="Rectangle 3"/>
          <p:cNvSpPr>
            <a:spLocks noGrp="1" noChangeArrowheads="1"/>
          </p:cNvSpPr>
          <p:nvPr>
            <p:ph type="body" idx="1"/>
          </p:nvPr>
        </p:nvSpPr>
        <p:spPr>
          <a:xfrm>
            <a:off x="685800" y="1600200"/>
            <a:ext cx="8001000" cy="4530725"/>
          </a:xfrm>
        </p:spPr>
        <p:txBody>
          <a:bodyPr/>
          <a:lstStyle/>
          <a:p>
            <a:pPr lvl="0">
              <a:lnSpc>
                <a:spcPct val="80000"/>
              </a:lnSpc>
              <a:defRPr/>
            </a:pPr>
            <a:r>
              <a:rPr lang="en-US" sz="2600" dirty="0" smtClean="0">
                <a:cs typeface="Times New Roman" pitchFamily="18" charset="0"/>
              </a:rPr>
              <a:t>1. Defining </a:t>
            </a:r>
            <a:r>
              <a:rPr lang="en-US" sz="2600" b="1" dirty="0">
                <a:solidFill>
                  <a:srgbClr val="700000"/>
                </a:solidFill>
                <a:effectLst>
                  <a:outerShdw blurRad="38100" dist="38100" dir="2700000" algn="tl">
                    <a:srgbClr val="000000">
                      <a:alpha val="43137"/>
                    </a:srgbClr>
                  </a:outerShdw>
                </a:effectLst>
                <a:cs typeface="Times New Roman" pitchFamily="18" charset="0"/>
              </a:rPr>
              <a:t>a</a:t>
            </a:r>
            <a:r>
              <a:rPr lang="en-US" sz="2600" b="1" dirty="0" smtClean="0">
                <a:solidFill>
                  <a:srgbClr val="700000"/>
                </a:solidFill>
                <a:effectLst>
                  <a:outerShdw blurRad="38100" dist="38100" dir="2700000" algn="tl">
                    <a:srgbClr val="000000">
                      <a:alpha val="43137"/>
                    </a:srgbClr>
                  </a:outerShdw>
                </a:effectLst>
                <a:cs typeface="Times New Roman" pitchFamily="18" charset="0"/>
              </a:rPr>
              <a:t>udit quality</a:t>
            </a:r>
            <a:r>
              <a:rPr lang="en-US" sz="2600" dirty="0" smtClean="0">
                <a:cs typeface="Times New Roman" pitchFamily="18" charset="0"/>
              </a:rPr>
              <a:t> </a:t>
            </a:r>
            <a:endParaRPr lang="en-US" sz="2600" b="1" dirty="0">
              <a:effectLst>
                <a:outerShdw blurRad="38100" dist="38100" dir="2700000" algn="tl">
                  <a:srgbClr val="000000">
                    <a:alpha val="43137"/>
                  </a:srgbClr>
                </a:outerShdw>
              </a:effectLst>
              <a:latin typeface="Times New Roman" pitchFamily="18" charset="0"/>
              <a:cs typeface="Times New Roman" pitchFamily="18" charset="0"/>
            </a:endParaRPr>
          </a:p>
          <a:p>
            <a:pPr marL="623888" lvl="1">
              <a:lnSpc>
                <a:spcPct val="80000"/>
              </a:lnSpc>
              <a:defRPr/>
            </a:pPr>
            <a:r>
              <a:rPr lang="en-US" sz="2200" b="1" dirty="0" smtClean="0">
                <a:solidFill>
                  <a:srgbClr val="700000"/>
                </a:solidFill>
                <a:effectLst>
                  <a:outerShdw blurRad="38100" dist="38100" dir="2700000" algn="tl">
                    <a:srgbClr val="000000">
                      <a:alpha val="43137"/>
                    </a:srgbClr>
                  </a:outerShdw>
                </a:effectLst>
                <a:cs typeface="Times New Roman" pitchFamily="18" charset="0"/>
              </a:rPr>
              <a:t>Audit </a:t>
            </a:r>
            <a:r>
              <a:rPr lang="en-US" sz="2200" b="1" dirty="0">
                <a:solidFill>
                  <a:srgbClr val="700000"/>
                </a:solidFill>
                <a:effectLst>
                  <a:outerShdw blurRad="38100" dist="38100" dir="2700000" algn="tl">
                    <a:srgbClr val="000000">
                      <a:alpha val="43137"/>
                    </a:srgbClr>
                  </a:outerShdw>
                </a:effectLst>
                <a:cs typeface="Times New Roman" pitchFamily="18" charset="0"/>
              </a:rPr>
              <a:t>quality</a:t>
            </a:r>
            <a:r>
              <a:rPr lang="en-US" sz="2200" dirty="0">
                <a:cs typeface="Times New Roman" pitchFamily="18" charset="0"/>
              </a:rPr>
              <a:t> is the </a:t>
            </a:r>
            <a:r>
              <a:rPr lang="en-US" sz="2200" b="1" dirty="0">
                <a:effectLst>
                  <a:outerShdw blurRad="38100" dist="38100" dir="2700000" algn="tl">
                    <a:srgbClr val="000000">
                      <a:alpha val="43137"/>
                    </a:srgbClr>
                  </a:outerShdw>
                </a:effectLst>
                <a:cs typeface="Times New Roman" pitchFamily="18" charset="0"/>
              </a:rPr>
              <a:t>focus</a:t>
            </a:r>
            <a:r>
              <a:rPr lang="en-US" sz="2200" dirty="0">
                <a:cs typeface="Times New Roman" pitchFamily="18" charset="0"/>
              </a:rPr>
              <a:t> of auditing research in the past decades.</a:t>
            </a:r>
          </a:p>
          <a:p>
            <a:pPr marL="623888" lvl="1">
              <a:lnSpc>
                <a:spcPct val="80000"/>
              </a:lnSpc>
              <a:defRPr/>
            </a:pPr>
            <a:r>
              <a:rPr lang="en-US" sz="2200" dirty="0" smtClean="0">
                <a:cs typeface="Times New Roman" pitchFamily="18" charset="0"/>
              </a:rPr>
              <a:t>Higher </a:t>
            </a:r>
            <a:r>
              <a:rPr lang="en-US" sz="2200" b="1" dirty="0">
                <a:solidFill>
                  <a:srgbClr val="700000"/>
                </a:solidFill>
                <a:effectLst>
                  <a:outerShdw blurRad="38100" dist="38100" dir="2700000" algn="tl">
                    <a:srgbClr val="000000">
                      <a:alpha val="43137"/>
                    </a:srgbClr>
                  </a:outerShdw>
                </a:effectLst>
                <a:cs typeface="Times New Roman" pitchFamily="18" charset="0"/>
              </a:rPr>
              <a:t>a</a:t>
            </a:r>
            <a:r>
              <a:rPr lang="en-US" sz="2200" b="1" dirty="0" smtClean="0">
                <a:solidFill>
                  <a:srgbClr val="700000"/>
                </a:solidFill>
                <a:effectLst>
                  <a:outerShdw blurRad="38100" dist="38100" dir="2700000" algn="tl">
                    <a:srgbClr val="000000">
                      <a:alpha val="43137"/>
                    </a:srgbClr>
                  </a:outerShdw>
                </a:effectLst>
                <a:cs typeface="Times New Roman" pitchFamily="18" charset="0"/>
              </a:rPr>
              <a:t>udit quality </a:t>
            </a:r>
            <a:r>
              <a:rPr lang="en-US" sz="2200" dirty="0" smtClean="0">
                <a:cs typeface="Times New Roman" pitchFamily="18" charset="0"/>
              </a:rPr>
              <a:t>is defined as </a:t>
            </a:r>
            <a:r>
              <a:rPr lang="en-US" sz="2200" dirty="0">
                <a:cs typeface="Times New Roman" pitchFamily="18" charset="0"/>
              </a:rPr>
              <a:t>“greater </a:t>
            </a:r>
            <a:r>
              <a:rPr lang="en-US" sz="2200" b="1" dirty="0" smtClean="0">
                <a:effectLst>
                  <a:outerShdw blurRad="38100" dist="38100" dir="2700000" algn="tl">
                    <a:srgbClr val="000000">
                      <a:alpha val="43137"/>
                    </a:srgbClr>
                  </a:outerShdw>
                </a:effectLst>
                <a:cs typeface="Times New Roman" pitchFamily="18" charset="0"/>
              </a:rPr>
              <a:t>assurance</a:t>
            </a:r>
            <a:r>
              <a:rPr lang="en-US" sz="2200" dirty="0" smtClean="0">
                <a:cs typeface="Times New Roman" pitchFamily="18" charset="0"/>
              </a:rPr>
              <a:t> that the financial statements </a:t>
            </a:r>
            <a:r>
              <a:rPr lang="en-US" sz="2200" b="1" dirty="0" smtClean="0">
                <a:solidFill>
                  <a:srgbClr val="700000"/>
                </a:solidFill>
                <a:effectLst>
                  <a:outerShdw blurRad="38100" dist="38100" dir="2700000" algn="tl">
                    <a:srgbClr val="000000">
                      <a:alpha val="43137"/>
                    </a:srgbClr>
                  </a:outerShdw>
                </a:effectLst>
                <a:cs typeface="Times New Roman" pitchFamily="18" charset="0"/>
              </a:rPr>
              <a:t>faithfully</a:t>
            </a:r>
            <a:r>
              <a:rPr lang="en-US" sz="2200" dirty="0" smtClean="0">
                <a:cs typeface="Times New Roman" pitchFamily="18" charset="0"/>
              </a:rPr>
              <a:t> reflect the firm's </a:t>
            </a:r>
            <a:r>
              <a:rPr lang="en-US" sz="2200" b="1" dirty="0" smtClean="0">
                <a:effectLst>
                  <a:outerShdw blurRad="38100" dist="38100" dir="2700000" algn="tl">
                    <a:srgbClr val="000000">
                      <a:alpha val="43137"/>
                    </a:srgbClr>
                  </a:outerShdw>
                </a:effectLst>
                <a:cs typeface="Times New Roman" pitchFamily="18" charset="0"/>
              </a:rPr>
              <a:t>underlying economics</a:t>
            </a:r>
            <a:r>
              <a:rPr lang="en-US" sz="2200" dirty="0" smtClean="0">
                <a:cs typeface="Times New Roman" pitchFamily="18" charset="0"/>
              </a:rPr>
              <a:t>, conditioned on (1) its financial reporting system and (2) innate characteristics</a:t>
            </a:r>
            <a:r>
              <a:rPr lang="en-US" sz="2200" dirty="0">
                <a:cs typeface="Times New Roman" pitchFamily="18" charset="0"/>
              </a:rPr>
              <a:t>”</a:t>
            </a:r>
            <a:endParaRPr lang="en-US" sz="2200" dirty="0" smtClean="0">
              <a:cs typeface="Times New Roman" pitchFamily="18" charset="0"/>
            </a:endParaRPr>
          </a:p>
          <a:p>
            <a:pPr marL="623888" lvl="1">
              <a:lnSpc>
                <a:spcPct val="80000"/>
              </a:lnSpc>
              <a:defRPr/>
            </a:pPr>
            <a:r>
              <a:rPr lang="en-US" sz="2200" dirty="0">
                <a:cs typeface="Times New Roman" pitchFamily="18" charset="0"/>
              </a:rPr>
              <a:t>If the financial statements </a:t>
            </a:r>
            <a:r>
              <a:rPr lang="en-US" sz="2200" b="1" dirty="0">
                <a:solidFill>
                  <a:srgbClr val="700000"/>
                </a:solidFill>
                <a:effectLst>
                  <a:outerShdw blurRad="38100" dist="38100" dir="2700000" algn="tl">
                    <a:srgbClr val="000000">
                      <a:alpha val="43137"/>
                    </a:srgbClr>
                  </a:outerShdw>
                </a:effectLst>
                <a:cs typeface="Times New Roman" pitchFamily="18" charset="0"/>
              </a:rPr>
              <a:t>faithfully</a:t>
            </a:r>
            <a:r>
              <a:rPr lang="en-US" sz="2200" dirty="0">
                <a:cs typeface="Times New Roman" pitchFamily="18" charset="0"/>
              </a:rPr>
              <a:t> reflect the firm's </a:t>
            </a:r>
            <a:r>
              <a:rPr lang="en-US" sz="2200" b="1" dirty="0">
                <a:effectLst>
                  <a:outerShdw blurRad="38100" dist="38100" dir="2700000" algn="tl">
                    <a:srgbClr val="000000">
                      <a:alpha val="43137"/>
                    </a:srgbClr>
                  </a:outerShdw>
                </a:effectLst>
                <a:cs typeface="Times New Roman" pitchFamily="18" charset="0"/>
              </a:rPr>
              <a:t>underlying economics</a:t>
            </a:r>
            <a:r>
              <a:rPr lang="en-US" sz="2200" dirty="0">
                <a:cs typeface="Times New Roman" pitchFamily="18" charset="0"/>
              </a:rPr>
              <a:t>, conditioned on (1) its financial reporting system and (2) innate </a:t>
            </a:r>
            <a:r>
              <a:rPr lang="en-US" sz="2200" dirty="0" smtClean="0">
                <a:cs typeface="Times New Roman" pitchFamily="18" charset="0"/>
              </a:rPr>
              <a:t>characteristics, the firm’s </a:t>
            </a:r>
            <a:r>
              <a:rPr lang="en-US" sz="2200" b="1" dirty="0" smtClean="0">
                <a:solidFill>
                  <a:srgbClr val="0000FF"/>
                </a:solidFill>
                <a:effectLst>
                  <a:outerShdw blurRad="38100" dist="38100" dir="2700000" algn="tl">
                    <a:srgbClr val="000000">
                      <a:alpha val="43137"/>
                    </a:srgbClr>
                  </a:outerShdw>
                </a:effectLst>
                <a:cs typeface="Times New Roman" pitchFamily="18" charset="0"/>
              </a:rPr>
              <a:t>financial reporting quality </a:t>
            </a:r>
            <a:r>
              <a:rPr lang="en-US" sz="2200" dirty="0" smtClean="0">
                <a:cs typeface="Times New Roman" pitchFamily="18" charset="0"/>
              </a:rPr>
              <a:t>is high.</a:t>
            </a:r>
          </a:p>
          <a:p>
            <a:pPr marL="623888" lvl="1">
              <a:lnSpc>
                <a:spcPct val="80000"/>
              </a:lnSpc>
              <a:defRPr/>
            </a:pPr>
            <a:r>
              <a:rPr lang="en-US" sz="2200" dirty="0" smtClean="0">
                <a:cs typeface="Times New Roman" pitchFamily="18" charset="0"/>
              </a:rPr>
              <a:t>So, </a:t>
            </a:r>
            <a:r>
              <a:rPr lang="en-US" sz="2200" b="1" dirty="0" smtClean="0">
                <a:solidFill>
                  <a:srgbClr val="700000"/>
                </a:solidFill>
                <a:effectLst>
                  <a:outerShdw blurRad="38100" dist="38100" dir="2700000" algn="tl">
                    <a:srgbClr val="000000">
                      <a:alpha val="43137"/>
                    </a:srgbClr>
                  </a:outerShdw>
                </a:effectLst>
                <a:cs typeface="Times New Roman" pitchFamily="18" charset="0"/>
              </a:rPr>
              <a:t>audit quality</a:t>
            </a:r>
            <a:r>
              <a:rPr lang="en-US" sz="2200" dirty="0" smtClean="0">
                <a:cs typeface="Times New Roman" pitchFamily="18" charset="0"/>
              </a:rPr>
              <a:t> is defined as “greater assurance of high </a:t>
            </a:r>
            <a:r>
              <a:rPr lang="en-US" sz="2200" b="1" dirty="0" smtClean="0">
                <a:solidFill>
                  <a:srgbClr val="0000FF"/>
                </a:solidFill>
                <a:effectLst>
                  <a:outerShdw blurRad="38100" dist="38100" dir="2700000" algn="tl">
                    <a:srgbClr val="000000">
                      <a:alpha val="43137"/>
                    </a:srgbClr>
                  </a:outerShdw>
                </a:effectLst>
                <a:cs typeface="Times New Roman" pitchFamily="18" charset="0"/>
              </a:rPr>
              <a:t>financial reporting quality</a:t>
            </a:r>
            <a:r>
              <a:rPr lang="en-US" sz="2200" dirty="0" smtClean="0">
                <a:cs typeface="Times New Roman" pitchFamily="18" charset="0"/>
              </a:rPr>
              <a:t>.” That is, audit quality and financial reporting quality is inextricably connected.</a:t>
            </a:r>
            <a:endParaRPr lang="en-US" sz="2200" dirty="0">
              <a:cs typeface="Times New Roman" pitchFamily="18" charset="0"/>
            </a:endParaRPr>
          </a:p>
        </p:txBody>
      </p:sp>
      <p:pic>
        <p:nvPicPr>
          <p:cNvPr id="7" name="Picture 6" descr="http://academics.uky.edu/Gatton/Logos%20and%20Templates/JPEG%20Versions%20of%20Logos/Gatton_Seal_black.jpg"/>
          <p:cNvPicPr/>
          <p:nvPr/>
        </p:nvPicPr>
        <p:blipFill>
          <a:blip r:embed="rId2" cstate="print">
            <a:duotone>
              <a:prstClr val="black"/>
              <a:schemeClr val="accent1">
                <a:tint val="45000"/>
                <a:satMod val="400000"/>
              </a:schemeClr>
            </a:duotone>
            <a:lum bright="-15000" contrast="-10000"/>
          </a:blip>
          <a:srcRect/>
          <a:stretch>
            <a:fillRect/>
          </a:stretch>
        </p:blipFill>
        <p:spPr bwMode="auto">
          <a:xfrm>
            <a:off x="0" y="548640"/>
            <a:ext cx="590550" cy="594360"/>
          </a:xfrm>
          <a:prstGeom prst="rect">
            <a:avLst/>
          </a:prstGeom>
          <a:noFill/>
          <a:ln w="9525">
            <a:noFill/>
            <a:miter lim="800000"/>
            <a:headEnd/>
            <a:tailEnd/>
          </a:ln>
        </p:spPr>
      </p:pic>
    </p:spTree>
    <p:extLst>
      <p:ext uri="{BB962C8B-B14F-4D97-AF65-F5344CB8AC3E}">
        <p14:creationId xmlns:p14="http://schemas.microsoft.com/office/powerpoint/2010/main" val="4136049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C1A538AB-B27A-49F4-812C-4227F561700C}" type="slidenum">
              <a:rPr lang="en-US" smtClean="0"/>
              <a:pPr/>
              <a:t>3</a:t>
            </a:fld>
            <a:endParaRPr lang="en-US" smtClean="0"/>
          </a:p>
        </p:txBody>
      </p:sp>
      <p:sp>
        <p:nvSpPr>
          <p:cNvPr id="12291" name="Rectangle 2"/>
          <p:cNvSpPr>
            <a:spLocks noGrp="1" noChangeArrowheads="1"/>
          </p:cNvSpPr>
          <p:nvPr>
            <p:ph type="title"/>
          </p:nvPr>
        </p:nvSpPr>
        <p:spPr>
          <a:xfrm>
            <a:off x="685800" y="277813"/>
            <a:ext cx="8001000" cy="1143000"/>
          </a:xfrm>
        </p:spPr>
        <p:txBody>
          <a:bodyPr/>
          <a:lstStyle/>
          <a:p>
            <a:pPr eaLnBrk="1" hangingPunct="1"/>
            <a:r>
              <a:rPr lang="en-US" sz="4500" dirty="0">
                <a:cs typeface="Times New Roman" pitchFamily="18" charset="0"/>
              </a:rPr>
              <a:t>What is </a:t>
            </a:r>
            <a:r>
              <a:rPr lang="en-US" sz="4500" b="1" dirty="0">
                <a:solidFill>
                  <a:srgbClr val="700000"/>
                </a:solidFill>
                <a:effectLst>
                  <a:outerShdw blurRad="38100" dist="38100" dir="2700000" algn="tl">
                    <a:srgbClr val="000000">
                      <a:alpha val="43137"/>
                    </a:srgbClr>
                  </a:outerShdw>
                </a:effectLst>
                <a:cs typeface="Times New Roman" pitchFamily="18" charset="0"/>
              </a:rPr>
              <a:t>audit </a:t>
            </a:r>
            <a:r>
              <a:rPr lang="en-US" sz="4500" b="1" dirty="0" smtClean="0">
                <a:solidFill>
                  <a:srgbClr val="700000"/>
                </a:solidFill>
                <a:effectLst>
                  <a:outerShdw blurRad="38100" dist="38100" dir="2700000" algn="tl">
                    <a:srgbClr val="000000">
                      <a:alpha val="43137"/>
                    </a:srgbClr>
                  </a:outerShdw>
                </a:effectLst>
                <a:cs typeface="Times New Roman" pitchFamily="18" charset="0"/>
              </a:rPr>
              <a:t>quality</a:t>
            </a:r>
            <a:r>
              <a:rPr lang="en-US" sz="4500" dirty="0" smtClean="0">
                <a:solidFill>
                  <a:schemeClr val="tx1"/>
                </a:solidFill>
                <a:cs typeface="Times New Roman" pitchFamily="18" charset="0"/>
              </a:rPr>
              <a:t>? </a:t>
            </a:r>
            <a:r>
              <a:rPr lang="en-US" sz="4000" dirty="0" smtClean="0">
                <a:solidFill>
                  <a:schemeClr val="tx1"/>
                </a:solidFill>
                <a:cs typeface="Times New Roman" pitchFamily="18" charset="0"/>
              </a:rPr>
              <a:t>(continued)</a:t>
            </a:r>
            <a:endParaRPr lang="en-US" sz="4000" b="1" dirty="0" smtClean="0">
              <a:effectLst>
                <a:outerShdw blurRad="38100" dist="38100" dir="2700000" algn="tl">
                  <a:srgbClr val="000000">
                    <a:alpha val="43137"/>
                  </a:srgbClr>
                </a:outerShdw>
              </a:effectLst>
            </a:endParaRPr>
          </a:p>
        </p:txBody>
      </p:sp>
      <p:sp>
        <p:nvSpPr>
          <p:cNvPr id="12292" name="Rectangle 3"/>
          <p:cNvSpPr>
            <a:spLocks noGrp="1" noChangeArrowheads="1"/>
          </p:cNvSpPr>
          <p:nvPr>
            <p:ph type="body" idx="1"/>
          </p:nvPr>
        </p:nvSpPr>
        <p:spPr>
          <a:xfrm>
            <a:off x="685800" y="1600200"/>
            <a:ext cx="8001000" cy="4530725"/>
          </a:xfrm>
        </p:spPr>
        <p:txBody>
          <a:bodyPr/>
          <a:lstStyle/>
          <a:p>
            <a:pPr lvl="0">
              <a:lnSpc>
                <a:spcPct val="80000"/>
              </a:lnSpc>
              <a:defRPr/>
            </a:pPr>
            <a:r>
              <a:rPr lang="en-US" sz="2600" smtClean="0">
                <a:cs typeface="Times New Roman" pitchFamily="18" charset="0"/>
              </a:rPr>
              <a:t>2. The </a:t>
            </a:r>
            <a:r>
              <a:rPr lang="en-US" sz="2600" dirty="0" smtClean="0">
                <a:cs typeface="Times New Roman" pitchFamily="18" charset="0"/>
              </a:rPr>
              <a:t>relation between </a:t>
            </a:r>
            <a:r>
              <a:rPr lang="en-US" sz="2600" b="1" dirty="0">
                <a:solidFill>
                  <a:srgbClr val="700000"/>
                </a:solidFill>
                <a:effectLst>
                  <a:outerShdw blurRad="38100" dist="38100" dir="2700000" algn="tl">
                    <a:srgbClr val="000000">
                      <a:alpha val="43137"/>
                    </a:srgbClr>
                  </a:outerShdw>
                </a:effectLst>
                <a:cs typeface="Times New Roman" pitchFamily="18" charset="0"/>
              </a:rPr>
              <a:t>a</a:t>
            </a:r>
            <a:r>
              <a:rPr lang="en-US" sz="2600" b="1" dirty="0" smtClean="0">
                <a:solidFill>
                  <a:srgbClr val="700000"/>
                </a:solidFill>
                <a:effectLst>
                  <a:outerShdw blurRad="38100" dist="38100" dir="2700000" algn="tl">
                    <a:srgbClr val="000000">
                      <a:alpha val="43137"/>
                    </a:srgbClr>
                  </a:outerShdw>
                </a:effectLst>
                <a:cs typeface="Times New Roman" pitchFamily="18" charset="0"/>
              </a:rPr>
              <a:t>udit quality</a:t>
            </a:r>
            <a:r>
              <a:rPr lang="en-US" sz="2600" dirty="0" smtClean="0">
                <a:cs typeface="Times New Roman" pitchFamily="18" charset="0"/>
              </a:rPr>
              <a:t> and </a:t>
            </a:r>
            <a:r>
              <a:rPr lang="en-US" sz="2600" b="1" dirty="0" smtClean="0">
                <a:solidFill>
                  <a:srgbClr val="0000FF"/>
                </a:solidFill>
                <a:effectLst>
                  <a:outerShdw blurRad="38100" dist="38100" dir="2700000" algn="tl">
                    <a:srgbClr val="000000">
                      <a:alpha val="43137"/>
                    </a:srgbClr>
                  </a:outerShdw>
                </a:effectLst>
                <a:cs typeface="Times New Roman" pitchFamily="18" charset="0"/>
              </a:rPr>
              <a:t>financial reporting quality</a:t>
            </a:r>
            <a:endParaRPr lang="en-US" sz="2600" b="1" dirty="0">
              <a:solidFill>
                <a:srgbClr val="0000FF"/>
              </a:solidFill>
              <a:effectLst>
                <a:outerShdw blurRad="38100" dist="38100" dir="2700000" algn="tl">
                  <a:srgbClr val="000000">
                    <a:alpha val="43137"/>
                  </a:srgbClr>
                </a:outerShdw>
              </a:effectLst>
              <a:latin typeface="Times New Roman" pitchFamily="18" charset="0"/>
              <a:cs typeface="Times New Roman" pitchFamily="18" charset="0"/>
            </a:endParaRPr>
          </a:p>
          <a:p>
            <a:pPr marL="623888" lvl="1">
              <a:lnSpc>
                <a:spcPct val="80000"/>
              </a:lnSpc>
              <a:defRPr/>
            </a:pPr>
            <a:r>
              <a:rPr lang="en-US" sz="2200" b="1" dirty="0" smtClean="0">
                <a:solidFill>
                  <a:srgbClr val="700000"/>
                </a:solidFill>
                <a:effectLst>
                  <a:outerShdw blurRad="38100" dist="38100" dir="2700000" algn="tl">
                    <a:srgbClr val="000000">
                      <a:alpha val="43137"/>
                    </a:srgbClr>
                  </a:outerShdw>
                </a:effectLst>
                <a:cs typeface="Times New Roman" pitchFamily="18" charset="0"/>
              </a:rPr>
              <a:t>Audit quality </a:t>
            </a:r>
            <a:r>
              <a:rPr lang="en-US" sz="2200" dirty="0" smtClean="0">
                <a:cs typeface="Times New Roman" pitchFamily="18" charset="0"/>
              </a:rPr>
              <a:t>(AQ) is a component of </a:t>
            </a:r>
            <a:r>
              <a:rPr lang="en-US" sz="2200" b="1" dirty="0">
                <a:solidFill>
                  <a:srgbClr val="0000FF"/>
                </a:solidFill>
                <a:effectLst>
                  <a:outerShdw blurRad="38100" dist="38100" dir="2700000" algn="tl">
                    <a:srgbClr val="000000">
                      <a:alpha val="43137"/>
                    </a:srgbClr>
                  </a:outerShdw>
                </a:effectLst>
                <a:cs typeface="Times New Roman" pitchFamily="18" charset="0"/>
              </a:rPr>
              <a:t>financial reporting quality </a:t>
            </a:r>
            <a:r>
              <a:rPr lang="en-US" sz="2200" dirty="0" smtClean="0">
                <a:cs typeface="Times New Roman" pitchFamily="18" charset="0"/>
              </a:rPr>
              <a:t>(FRQ) </a:t>
            </a:r>
          </a:p>
          <a:p>
            <a:pPr marL="623888" lvl="1">
              <a:lnSpc>
                <a:spcPct val="80000"/>
              </a:lnSpc>
              <a:defRPr/>
            </a:pPr>
            <a:r>
              <a:rPr lang="en-US" sz="2200" dirty="0" smtClean="0">
                <a:cs typeface="Times New Roman" pitchFamily="18" charset="0"/>
              </a:rPr>
              <a:t>However, FRQ is also affected by the </a:t>
            </a:r>
            <a:r>
              <a:rPr lang="en-US" sz="2200" b="1" dirty="0" smtClean="0">
                <a:solidFill>
                  <a:srgbClr val="700000"/>
                </a:solidFill>
                <a:effectLst>
                  <a:outerShdw blurRad="38100" dist="38100" dir="2700000" algn="tl">
                    <a:srgbClr val="000000">
                      <a:alpha val="43137"/>
                    </a:srgbClr>
                  </a:outerShdw>
                </a:effectLst>
                <a:cs typeface="Times New Roman" pitchFamily="18" charset="0"/>
              </a:rPr>
              <a:t>quality</a:t>
            </a:r>
            <a:r>
              <a:rPr lang="en-US" sz="2200" dirty="0" smtClean="0">
                <a:cs typeface="Times New Roman" pitchFamily="18" charset="0"/>
              </a:rPr>
              <a:t> of the firm’s  </a:t>
            </a:r>
            <a:r>
              <a:rPr lang="en-US" sz="2200" dirty="0">
                <a:cs typeface="Times New Roman" pitchFamily="18" charset="0"/>
              </a:rPr>
              <a:t>financial </a:t>
            </a:r>
            <a:r>
              <a:rPr lang="en-US" sz="2200" dirty="0" smtClean="0">
                <a:cs typeface="Times New Roman" pitchFamily="18" charset="0"/>
              </a:rPr>
              <a:t>reporting system (R) and its innate characteristics (I). So,</a:t>
            </a:r>
          </a:p>
          <a:p>
            <a:pPr marL="623888" lvl="1">
              <a:lnSpc>
                <a:spcPct val="80000"/>
              </a:lnSpc>
              <a:defRPr/>
            </a:pPr>
            <a:r>
              <a:rPr lang="en-US" sz="2200" dirty="0" smtClean="0">
                <a:cs typeface="Times New Roman" pitchFamily="18" charset="0"/>
              </a:rPr>
              <a:t>We can make several observations about the above relation:</a:t>
            </a:r>
          </a:p>
          <a:p>
            <a:pPr marL="1089025" lvl="1" indent="-457200">
              <a:lnSpc>
                <a:spcPct val="80000"/>
              </a:lnSpc>
              <a:buAutoNum type="arabicParenBoth"/>
              <a:defRPr/>
            </a:pPr>
            <a:r>
              <a:rPr lang="en-US" sz="2400" dirty="0" smtClean="0">
                <a:cs typeface="Times New Roman" pitchFamily="18" charset="0"/>
              </a:rPr>
              <a:t>                          see Fig. 2 and 3</a:t>
            </a:r>
            <a:endParaRPr lang="en-US" sz="2400" dirty="0">
              <a:cs typeface="Times New Roman" pitchFamily="18" charset="0"/>
            </a:endParaRPr>
          </a:p>
          <a:p>
            <a:pPr marL="1089025" lvl="1" indent="-457200">
              <a:lnSpc>
                <a:spcPct val="80000"/>
              </a:lnSpc>
              <a:buAutoNum type="arabicParenBoth"/>
              <a:defRPr/>
            </a:pPr>
            <a:r>
              <a:rPr lang="en-US" sz="2400" dirty="0" smtClean="0">
                <a:cs typeface="Times New Roman" pitchFamily="18" charset="0"/>
              </a:rPr>
              <a:t>                                    see Fig. 2</a:t>
            </a:r>
            <a:endParaRPr lang="en-US" sz="2400" b="1" dirty="0">
              <a:solidFill>
                <a:srgbClr val="700000"/>
              </a:solidFill>
              <a:effectLst>
                <a:outerShdw blurRad="38100" dist="38100" dir="2700000" algn="tl">
                  <a:srgbClr val="000000">
                    <a:alpha val="43137"/>
                  </a:srgbClr>
                </a:outerShdw>
              </a:effectLst>
              <a:cs typeface="Times New Roman" pitchFamily="18" charset="0"/>
            </a:endParaRPr>
          </a:p>
          <a:p>
            <a:pPr marL="1089025" lvl="1" indent="-457200">
              <a:lnSpc>
                <a:spcPct val="80000"/>
              </a:lnSpc>
              <a:buAutoNum type="arabicParenBoth"/>
              <a:defRPr/>
            </a:pPr>
            <a:r>
              <a:rPr lang="en-US" sz="2400" dirty="0" smtClean="0">
                <a:cs typeface="Times New Roman" pitchFamily="18" charset="0"/>
              </a:rPr>
              <a:t>                                    see Fig. 3</a:t>
            </a:r>
            <a:r>
              <a:rPr lang="en-US" sz="2400" b="1" dirty="0" smtClean="0">
                <a:solidFill>
                  <a:srgbClr val="0000FF"/>
                </a:solidFill>
                <a:effectLst>
                  <a:outerShdw blurRad="38100" dist="38100" dir="2700000" algn="tl">
                    <a:srgbClr val="000000">
                      <a:alpha val="43137"/>
                    </a:srgbClr>
                  </a:outerShdw>
                </a:effectLst>
                <a:cs typeface="Times New Roman" pitchFamily="18" charset="0"/>
              </a:rPr>
              <a:t> </a:t>
            </a:r>
            <a:r>
              <a:rPr lang="en-US" sz="2400" dirty="0" smtClean="0">
                <a:cs typeface="Times New Roman" pitchFamily="18" charset="0"/>
              </a:rPr>
              <a:t> </a:t>
            </a:r>
            <a:endParaRPr lang="en-US" sz="2400" dirty="0">
              <a:cs typeface="Times New Roman" pitchFamily="18" charset="0"/>
            </a:endParaRPr>
          </a:p>
          <a:p>
            <a:pPr marL="338138" lvl="1" indent="0">
              <a:lnSpc>
                <a:spcPct val="80000"/>
              </a:lnSpc>
              <a:buNone/>
              <a:defRPr/>
            </a:pPr>
            <a:endParaRPr lang="en-US" sz="2200" dirty="0">
              <a:cs typeface="Times New Roman" pitchFamily="18" charset="0"/>
            </a:endParaRPr>
          </a:p>
        </p:txBody>
      </p:sp>
      <p:pic>
        <p:nvPicPr>
          <p:cNvPr id="7" name="Picture 6" descr="http://academics.uky.edu/Gatton/Logos%20and%20Templates/JPEG%20Versions%20of%20Logos/Gatton_Seal_black.jpg"/>
          <p:cNvPicPr/>
          <p:nvPr/>
        </p:nvPicPr>
        <p:blipFill>
          <a:blip r:embed="rId2" cstate="print">
            <a:duotone>
              <a:prstClr val="black"/>
              <a:schemeClr val="accent1">
                <a:tint val="45000"/>
                <a:satMod val="400000"/>
              </a:schemeClr>
            </a:duotone>
            <a:lum bright="-15000" contrast="-10000"/>
          </a:blip>
          <a:srcRect/>
          <a:stretch>
            <a:fillRect/>
          </a:stretch>
        </p:blipFill>
        <p:spPr bwMode="auto">
          <a:xfrm>
            <a:off x="0" y="548640"/>
            <a:ext cx="590550" cy="594360"/>
          </a:xfrm>
          <a:prstGeom prst="rect">
            <a:avLst/>
          </a:prstGeom>
          <a:noFill/>
          <a:ln w="9525">
            <a:noFill/>
            <a:miter lim="800000"/>
            <a:headEnd/>
            <a:tailEnd/>
          </a:ln>
        </p:spPr>
      </p:pic>
      <p:pic>
        <p:nvPicPr>
          <p:cNvPr id="3" name="Picture 2"/>
          <p:cNvPicPr>
            <a:picLocks noChangeAspect="1"/>
          </p:cNvPicPr>
          <p:nvPr/>
        </p:nvPicPr>
        <p:blipFill>
          <a:blip r:embed="rId3"/>
          <a:stretch>
            <a:fillRect/>
          </a:stretch>
        </p:blipFill>
        <p:spPr>
          <a:xfrm>
            <a:off x="4191750" y="3454400"/>
            <a:ext cx="1523250" cy="279400"/>
          </a:xfrm>
          <a:prstGeom prst="rect">
            <a:avLst/>
          </a:prstGeom>
        </p:spPr>
      </p:pic>
      <p:pic>
        <p:nvPicPr>
          <p:cNvPr id="4" name="Picture 3"/>
          <p:cNvPicPr>
            <a:picLocks noChangeAspect="1"/>
          </p:cNvPicPr>
          <p:nvPr/>
        </p:nvPicPr>
        <p:blipFill>
          <a:blip r:embed="rId4"/>
          <a:stretch>
            <a:fillRect/>
          </a:stretch>
        </p:blipFill>
        <p:spPr>
          <a:xfrm>
            <a:off x="1854600" y="4356100"/>
            <a:ext cx="812400" cy="444500"/>
          </a:xfrm>
          <a:prstGeom prst="rect">
            <a:avLst/>
          </a:prstGeom>
        </p:spPr>
      </p:pic>
      <p:pic>
        <p:nvPicPr>
          <p:cNvPr id="5" name="Picture 4"/>
          <p:cNvPicPr>
            <a:picLocks noChangeAspect="1"/>
          </p:cNvPicPr>
          <p:nvPr/>
        </p:nvPicPr>
        <p:blipFill>
          <a:blip r:embed="rId5"/>
          <a:stretch>
            <a:fillRect/>
          </a:stretch>
        </p:blipFill>
        <p:spPr>
          <a:xfrm>
            <a:off x="1828800" y="4800600"/>
            <a:ext cx="2843400" cy="330200"/>
          </a:xfrm>
          <a:prstGeom prst="rect">
            <a:avLst/>
          </a:prstGeom>
        </p:spPr>
      </p:pic>
      <p:pic>
        <p:nvPicPr>
          <p:cNvPr id="6" name="Picture 5"/>
          <p:cNvPicPr>
            <a:picLocks noChangeAspect="1"/>
          </p:cNvPicPr>
          <p:nvPr/>
        </p:nvPicPr>
        <p:blipFill>
          <a:blip r:embed="rId6"/>
          <a:stretch>
            <a:fillRect/>
          </a:stretch>
        </p:blipFill>
        <p:spPr>
          <a:xfrm>
            <a:off x="1828800" y="5105400"/>
            <a:ext cx="2234100" cy="482600"/>
          </a:xfrm>
          <a:prstGeom prst="rect">
            <a:avLst/>
          </a:prstGeom>
        </p:spPr>
      </p:pic>
    </p:spTree>
    <p:extLst>
      <p:ext uri="{BB962C8B-B14F-4D97-AF65-F5344CB8AC3E}">
        <p14:creationId xmlns:p14="http://schemas.microsoft.com/office/powerpoint/2010/main" val="37770079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C1A538AB-B27A-49F4-812C-4227F561700C}" type="slidenum">
              <a:rPr lang="en-US" smtClean="0"/>
              <a:pPr/>
              <a:t>4</a:t>
            </a:fld>
            <a:endParaRPr lang="en-US" smtClean="0"/>
          </a:p>
        </p:txBody>
      </p:sp>
      <p:sp>
        <p:nvSpPr>
          <p:cNvPr id="12291" name="Rectangle 2"/>
          <p:cNvSpPr>
            <a:spLocks noGrp="1" noChangeArrowheads="1"/>
          </p:cNvSpPr>
          <p:nvPr>
            <p:ph type="title"/>
          </p:nvPr>
        </p:nvSpPr>
        <p:spPr>
          <a:xfrm>
            <a:off x="685800" y="277813"/>
            <a:ext cx="8001000" cy="1143000"/>
          </a:xfrm>
        </p:spPr>
        <p:txBody>
          <a:bodyPr/>
          <a:lstStyle/>
          <a:p>
            <a:pPr eaLnBrk="1" hangingPunct="1"/>
            <a:r>
              <a:rPr lang="en-US" sz="4500" dirty="0">
                <a:cs typeface="Times New Roman" pitchFamily="18" charset="0"/>
              </a:rPr>
              <a:t>What is </a:t>
            </a:r>
            <a:r>
              <a:rPr lang="en-US" sz="4500" b="1" dirty="0">
                <a:solidFill>
                  <a:srgbClr val="700000"/>
                </a:solidFill>
                <a:effectLst>
                  <a:outerShdw blurRad="38100" dist="38100" dir="2700000" algn="tl">
                    <a:srgbClr val="000000">
                      <a:alpha val="43137"/>
                    </a:srgbClr>
                  </a:outerShdw>
                </a:effectLst>
                <a:cs typeface="Times New Roman" pitchFamily="18" charset="0"/>
              </a:rPr>
              <a:t>audit </a:t>
            </a:r>
            <a:r>
              <a:rPr lang="en-US" sz="4500" b="1" dirty="0" smtClean="0">
                <a:solidFill>
                  <a:srgbClr val="700000"/>
                </a:solidFill>
                <a:effectLst>
                  <a:outerShdw blurRad="38100" dist="38100" dir="2700000" algn="tl">
                    <a:srgbClr val="000000">
                      <a:alpha val="43137"/>
                    </a:srgbClr>
                  </a:outerShdw>
                </a:effectLst>
                <a:cs typeface="Times New Roman" pitchFamily="18" charset="0"/>
              </a:rPr>
              <a:t>quality</a:t>
            </a:r>
            <a:r>
              <a:rPr lang="en-US" sz="4500" dirty="0" smtClean="0">
                <a:solidFill>
                  <a:schemeClr val="tx1"/>
                </a:solidFill>
                <a:cs typeface="Times New Roman" pitchFamily="18" charset="0"/>
              </a:rPr>
              <a:t>? </a:t>
            </a:r>
            <a:r>
              <a:rPr lang="en-US" sz="4000" dirty="0" smtClean="0">
                <a:solidFill>
                  <a:schemeClr val="tx1"/>
                </a:solidFill>
                <a:cs typeface="Times New Roman" pitchFamily="18" charset="0"/>
              </a:rPr>
              <a:t>(continued)</a:t>
            </a:r>
            <a:endParaRPr lang="en-US" sz="4000" b="1" dirty="0" smtClean="0">
              <a:effectLst>
                <a:outerShdw blurRad="38100" dist="38100" dir="2700000" algn="tl">
                  <a:srgbClr val="000000">
                    <a:alpha val="43137"/>
                  </a:srgbClr>
                </a:outerShdw>
              </a:effectLst>
            </a:endParaRPr>
          </a:p>
        </p:txBody>
      </p:sp>
      <p:pic>
        <p:nvPicPr>
          <p:cNvPr id="7" name="Picture 6" descr="http://academics.uky.edu/Gatton/Logos%20and%20Templates/JPEG%20Versions%20of%20Logos/Gatton_Seal_black.jpg"/>
          <p:cNvPicPr/>
          <p:nvPr/>
        </p:nvPicPr>
        <p:blipFill>
          <a:blip r:embed="rId2" cstate="print">
            <a:duotone>
              <a:prstClr val="black"/>
              <a:schemeClr val="accent1">
                <a:tint val="45000"/>
                <a:satMod val="400000"/>
              </a:schemeClr>
            </a:duotone>
            <a:lum bright="-15000" contrast="-10000"/>
          </a:blip>
          <a:srcRect/>
          <a:stretch>
            <a:fillRect/>
          </a:stretch>
        </p:blipFill>
        <p:spPr bwMode="auto">
          <a:xfrm>
            <a:off x="0" y="548640"/>
            <a:ext cx="590550" cy="594360"/>
          </a:xfrm>
          <a:prstGeom prst="rect">
            <a:avLst/>
          </a:prstGeom>
          <a:noFill/>
          <a:ln w="9525">
            <a:noFill/>
            <a:miter lim="800000"/>
            <a:headEnd/>
            <a:tailEnd/>
          </a:ln>
        </p:spPr>
      </p:pic>
      <p:pic>
        <p:nvPicPr>
          <p:cNvPr id="2" name="Picture 1"/>
          <p:cNvPicPr>
            <a:picLocks noChangeAspect="1"/>
          </p:cNvPicPr>
          <p:nvPr/>
        </p:nvPicPr>
        <p:blipFill>
          <a:blip r:embed="rId3"/>
          <a:stretch>
            <a:fillRect/>
          </a:stretch>
        </p:blipFill>
        <p:spPr>
          <a:xfrm>
            <a:off x="-124689" y="241299"/>
            <a:ext cx="9393377" cy="6375401"/>
          </a:xfrm>
          <a:prstGeom prst="rect">
            <a:avLst/>
          </a:prstGeom>
        </p:spPr>
      </p:pic>
      <p:pic>
        <p:nvPicPr>
          <p:cNvPr id="8" name="Picture 7"/>
          <p:cNvPicPr>
            <a:picLocks noChangeAspect="1"/>
          </p:cNvPicPr>
          <p:nvPr/>
        </p:nvPicPr>
        <p:blipFill>
          <a:blip r:embed="rId4"/>
          <a:stretch>
            <a:fillRect/>
          </a:stretch>
        </p:blipFill>
        <p:spPr>
          <a:xfrm>
            <a:off x="533400" y="609600"/>
            <a:ext cx="2840982" cy="329213"/>
          </a:xfrm>
          <a:prstGeom prst="rect">
            <a:avLst/>
          </a:prstGeom>
          <a:effectLst>
            <a:glow rad="127000">
              <a:srgbClr val="FF0000"/>
            </a:glow>
          </a:effectLst>
        </p:spPr>
      </p:pic>
    </p:spTree>
    <p:extLst>
      <p:ext uri="{BB962C8B-B14F-4D97-AF65-F5344CB8AC3E}">
        <p14:creationId xmlns:p14="http://schemas.microsoft.com/office/powerpoint/2010/main" val="33986181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C1A538AB-B27A-49F4-812C-4227F561700C}" type="slidenum">
              <a:rPr lang="en-US" smtClean="0"/>
              <a:pPr/>
              <a:t>5</a:t>
            </a:fld>
            <a:endParaRPr lang="en-US" smtClean="0"/>
          </a:p>
        </p:txBody>
      </p:sp>
      <p:sp>
        <p:nvSpPr>
          <p:cNvPr id="12291" name="Rectangle 2"/>
          <p:cNvSpPr>
            <a:spLocks noGrp="1" noChangeArrowheads="1"/>
          </p:cNvSpPr>
          <p:nvPr>
            <p:ph type="title"/>
          </p:nvPr>
        </p:nvSpPr>
        <p:spPr>
          <a:xfrm>
            <a:off x="685800" y="277813"/>
            <a:ext cx="8001000" cy="1143000"/>
          </a:xfrm>
        </p:spPr>
        <p:txBody>
          <a:bodyPr/>
          <a:lstStyle/>
          <a:p>
            <a:pPr eaLnBrk="1" hangingPunct="1"/>
            <a:r>
              <a:rPr lang="en-US" sz="4500" dirty="0">
                <a:cs typeface="Times New Roman" pitchFamily="18" charset="0"/>
              </a:rPr>
              <a:t>What is </a:t>
            </a:r>
            <a:r>
              <a:rPr lang="en-US" sz="4500" b="1" dirty="0">
                <a:solidFill>
                  <a:srgbClr val="700000"/>
                </a:solidFill>
                <a:effectLst>
                  <a:outerShdw blurRad="38100" dist="38100" dir="2700000" algn="tl">
                    <a:srgbClr val="000000">
                      <a:alpha val="43137"/>
                    </a:srgbClr>
                  </a:outerShdw>
                </a:effectLst>
                <a:cs typeface="Times New Roman" pitchFamily="18" charset="0"/>
              </a:rPr>
              <a:t>audit </a:t>
            </a:r>
            <a:r>
              <a:rPr lang="en-US" sz="4500" b="1" dirty="0" smtClean="0">
                <a:solidFill>
                  <a:srgbClr val="700000"/>
                </a:solidFill>
                <a:effectLst>
                  <a:outerShdw blurRad="38100" dist="38100" dir="2700000" algn="tl">
                    <a:srgbClr val="000000">
                      <a:alpha val="43137"/>
                    </a:srgbClr>
                  </a:outerShdw>
                </a:effectLst>
                <a:cs typeface="Times New Roman" pitchFamily="18" charset="0"/>
              </a:rPr>
              <a:t>quality</a:t>
            </a:r>
            <a:r>
              <a:rPr lang="en-US" sz="4500" dirty="0" smtClean="0">
                <a:solidFill>
                  <a:schemeClr val="tx1"/>
                </a:solidFill>
                <a:cs typeface="Times New Roman" pitchFamily="18" charset="0"/>
              </a:rPr>
              <a:t>? </a:t>
            </a:r>
            <a:r>
              <a:rPr lang="en-US" sz="4000" dirty="0" smtClean="0">
                <a:solidFill>
                  <a:schemeClr val="tx1"/>
                </a:solidFill>
                <a:cs typeface="Times New Roman" pitchFamily="18" charset="0"/>
              </a:rPr>
              <a:t>(continued)</a:t>
            </a:r>
            <a:endParaRPr lang="en-US" sz="4000" b="1" dirty="0" smtClean="0">
              <a:effectLst>
                <a:outerShdw blurRad="38100" dist="38100" dir="2700000" algn="tl">
                  <a:srgbClr val="000000">
                    <a:alpha val="43137"/>
                  </a:srgbClr>
                </a:outerShdw>
              </a:effectLst>
            </a:endParaRPr>
          </a:p>
        </p:txBody>
      </p:sp>
      <p:pic>
        <p:nvPicPr>
          <p:cNvPr id="7" name="Picture 6" descr="http://academics.uky.edu/Gatton/Logos%20and%20Templates/JPEG%20Versions%20of%20Logos/Gatton_Seal_black.jpg"/>
          <p:cNvPicPr/>
          <p:nvPr/>
        </p:nvPicPr>
        <p:blipFill>
          <a:blip r:embed="rId2" cstate="print">
            <a:duotone>
              <a:prstClr val="black"/>
              <a:schemeClr val="accent1">
                <a:tint val="45000"/>
                <a:satMod val="400000"/>
              </a:schemeClr>
            </a:duotone>
            <a:lum bright="-15000" contrast="-10000"/>
          </a:blip>
          <a:srcRect/>
          <a:stretch>
            <a:fillRect/>
          </a:stretch>
        </p:blipFill>
        <p:spPr bwMode="auto">
          <a:xfrm>
            <a:off x="0" y="548640"/>
            <a:ext cx="590550" cy="594360"/>
          </a:xfrm>
          <a:prstGeom prst="rect">
            <a:avLst/>
          </a:prstGeom>
          <a:noFill/>
          <a:ln w="9525">
            <a:noFill/>
            <a:miter lim="800000"/>
            <a:headEnd/>
            <a:tailEnd/>
          </a:ln>
        </p:spPr>
      </p:pic>
      <p:pic>
        <p:nvPicPr>
          <p:cNvPr id="3" name="Picture 2"/>
          <p:cNvPicPr>
            <a:picLocks noChangeAspect="1"/>
          </p:cNvPicPr>
          <p:nvPr/>
        </p:nvPicPr>
        <p:blipFill>
          <a:blip r:embed="rId3"/>
          <a:stretch>
            <a:fillRect/>
          </a:stretch>
        </p:blipFill>
        <p:spPr>
          <a:xfrm>
            <a:off x="2249" y="387349"/>
            <a:ext cx="9139502" cy="6083301"/>
          </a:xfrm>
          <a:prstGeom prst="rect">
            <a:avLst/>
          </a:prstGeom>
        </p:spPr>
      </p:pic>
      <p:pic>
        <p:nvPicPr>
          <p:cNvPr id="4" name="Picture 3"/>
          <p:cNvPicPr>
            <a:picLocks noChangeAspect="1"/>
          </p:cNvPicPr>
          <p:nvPr/>
        </p:nvPicPr>
        <p:blipFill>
          <a:blip r:embed="rId4"/>
          <a:stretch>
            <a:fillRect/>
          </a:stretch>
        </p:blipFill>
        <p:spPr>
          <a:xfrm>
            <a:off x="914400" y="457200"/>
            <a:ext cx="2231329" cy="481626"/>
          </a:xfrm>
          <a:prstGeom prst="rect">
            <a:avLst/>
          </a:prstGeom>
          <a:effectLst>
            <a:glow rad="127000">
              <a:srgbClr val="FF0000"/>
            </a:glow>
          </a:effectLst>
        </p:spPr>
      </p:pic>
    </p:spTree>
    <p:extLst>
      <p:ext uri="{BB962C8B-B14F-4D97-AF65-F5344CB8AC3E}">
        <p14:creationId xmlns:p14="http://schemas.microsoft.com/office/powerpoint/2010/main" val="3137888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C1A538AB-B27A-49F4-812C-4227F561700C}" type="slidenum">
              <a:rPr lang="en-US" smtClean="0"/>
              <a:pPr/>
              <a:t>6</a:t>
            </a:fld>
            <a:endParaRPr lang="en-US" smtClean="0"/>
          </a:p>
        </p:txBody>
      </p:sp>
      <p:sp>
        <p:nvSpPr>
          <p:cNvPr id="12291" name="Rectangle 2"/>
          <p:cNvSpPr>
            <a:spLocks noGrp="1" noChangeArrowheads="1"/>
          </p:cNvSpPr>
          <p:nvPr>
            <p:ph type="title"/>
          </p:nvPr>
        </p:nvSpPr>
        <p:spPr>
          <a:xfrm>
            <a:off x="685800" y="277813"/>
            <a:ext cx="8001000" cy="1143000"/>
          </a:xfrm>
        </p:spPr>
        <p:txBody>
          <a:bodyPr/>
          <a:lstStyle/>
          <a:p>
            <a:pPr eaLnBrk="1" hangingPunct="1"/>
            <a:r>
              <a:rPr lang="en-US" sz="4500" dirty="0">
                <a:cs typeface="Times New Roman" pitchFamily="18" charset="0"/>
              </a:rPr>
              <a:t>What is </a:t>
            </a:r>
            <a:r>
              <a:rPr lang="en-US" sz="4500" b="1" dirty="0">
                <a:solidFill>
                  <a:srgbClr val="700000"/>
                </a:solidFill>
                <a:effectLst>
                  <a:outerShdw blurRad="38100" dist="38100" dir="2700000" algn="tl">
                    <a:srgbClr val="000000">
                      <a:alpha val="43137"/>
                    </a:srgbClr>
                  </a:outerShdw>
                </a:effectLst>
                <a:cs typeface="Times New Roman" pitchFamily="18" charset="0"/>
              </a:rPr>
              <a:t>audit </a:t>
            </a:r>
            <a:r>
              <a:rPr lang="en-US" sz="4500" b="1" dirty="0" smtClean="0">
                <a:solidFill>
                  <a:srgbClr val="700000"/>
                </a:solidFill>
                <a:effectLst>
                  <a:outerShdw blurRad="38100" dist="38100" dir="2700000" algn="tl">
                    <a:srgbClr val="000000">
                      <a:alpha val="43137"/>
                    </a:srgbClr>
                  </a:outerShdw>
                </a:effectLst>
                <a:cs typeface="Times New Roman" pitchFamily="18" charset="0"/>
              </a:rPr>
              <a:t>quality</a:t>
            </a:r>
            <a:r>
              <a:rPr lang="en-US" sz="4500" dirty="0" smtClean="0">
                <a:solidFill>
                  <a:schemeClr val="tx1"/>
                </a:solidFill>
                <a:cs typeface="Times New Roman" pitchFamily="18" charset="0"/>
              </a:rPr>
              <a:t>?</a:t>
            </a:r>
            <a:r>
              <a:rPr lang="en-US" sz="4500" dirty="0">
                <a:solidFill>
                  <a:srgbClr val="000000"/>
                </a:solidFill>
                <a:cs typeface="Times New Roman" pitchFamily="18" charset="0"/>
              </a:rPr>
              <a:t> </a:t>
            </a:r>
            <a:r>
              <a:rPr lang="en-US" sz="4000" dirty="0">
                <a:solidFill>
                  <a:srgbClr val="000000"/>
                </a:solidFill>
                <a:cs typeface="Times New Roman" pitchFamily="18" charset="0"/>
              </a:rPr>
              <a:t>(continued)</a:t>
            </a:r>
            <a:r>
              <a:rPr lang="en-US" sz="4500" b="1" dirty="0" smtClean="0">
                <a:effectLst>
                  <a:outerShdw blurRad="38100" dist="38100" dir="2700000" algn="tl">
                    <a:srgbClr val="000000">
                      <a:alpha val="43137"/>
                    </a:srgbClr>
                  </a:outerShdw>
                </a:effectLst>
              </a:rPr>
              <a:t> </a:t>
            </a:r>
          </a:p>
        </p:txBody>
      </p:sp>
      <p:sp>
        <p:nvSpPr>
          <p:cNvPr id="12292" name="Rectangle 3"/>
          <p:cNvSpPr>
            <a:spLocks noGrp="1" noChangeArrowheads="1"/>
          </p:cNvSpPr>
          <p:nvPr>
            <p:ph type="body" idx="1"/>
          </p:nvPr>
        </p:nvSpPr>
        <p:spPr>
          <a:xfrm>
            <a:off x="685800" y="1600200"/>
            <a:ext cx="8077200" cy="4530725"/>
          </a:xfrm>
        </p:spPr>
        <p:txBody>
          <a:bodyPr/>
          <a:lstStyle/>
          <a:p>
            <a:pPr lvl="0">
              <a:lnSpc>
                <a:spcPct val="80000"/>
              </a:lnSpc>
              <a:defRPr/>
            </a:pPr>
            <a:r>
              <a:rPr lang="en-US" sz="2600" dirty="0" smtClean="0">
                <a:cs typeface="Times New Roman" pitchFamily="18" charset="0"/>
              </a:rPr>
              <a:t>3. Measuring </a:t>
            </a:r>
            <a:r>
              <a:rPr lang="en-US" sz="2600" b="1" dirty="0">
                <a:solidFill>
                  <a:srgbClr val="700000"/>
                </a:solidFill>
                <a:effectLst>
                  <a:outerShdw blurRad="38100" dist="38100" dir="2700000" algn="tl">
                    <a:srgbClr val="000000">
                      <a:alpha val="43137"/>
                    </a:srgbClr>
                  </a:outerShdw>
                </a:effectLst>
                <a:cs typeface="Times New Roman" pitchFamily="18" charset="0"/>
              </a:rPr>
              <a:t>a</a:t>
            </a:r>
            <a:r>
              <a:rPr lang="en-US" sz="2600" b="1" dirty="0" smtClean="0">
                <a:solidFill>
                  <a:srgbClr val="700000"/>
                </a:solidFill>
                <a:effectLst>
                  <a:outerShdw blurRad="38100" dist="38100" dir="2700000" algn="tl">
                    <a:srgbClr val="000000">
                      <a:alpha val="43137"/>
                    </a:srgbClr>
                  </a:outerShdw>
                </a:effectLst>
                <a:cs typeface="Times New Roman" pitchFamily="18" charset="0"/>
              </a:rPr>
              <a:t>udit quality</a:t>
            </a:r>
            <a:r>
              <a:rPr lang="en-US" sz="2600" dirty="0" smtClean="0">
                <a:cs typeface="Times New Roman" pitchFamily="18" charset="0"/>
              </a:rPr>
              <a:t> </a:t>
            </a:r>
            <a:endParaRPr lang="en-US" sz="2600" b="1" dirty="0">
              <a:effectLst>
                <a:outerShdw blurRad="38100" dist="38100" dir="2700000" algn="tl">
                  <a:srgbClr val="000000">
                    <a:alpha val="43137"/>
                  </a:srgbClr>
                </a:outerShdw>
              </a:effectLst>
              <a:latin typeface="Times New Roman" pitchFamily="18" charset="0"/>
              <a:cs typeface="Times New Roman" pitchFamily="18" charset="0"/>
            </a:endParaRPr>
          </a:p>
          <a:p>
            <a:pPr marL="623888" lvl="1">
              <a:lnSpc>
                <a:spcPct val="80000"/>
              </a:lnSpc>
              <a:defRPr/>
            </a:pPr>
            <a:r>
              <a:rPr lang="en-US" sz="2200" dirty="0" smtClean="0">
                <a:cs typeface="Times New Roman" pitchFamily="18" charset="0"/>
              </a:rPr>
              <a:t>It is </a:t>
            </a:r>
            <a:r>
              <a:rPr lang="en-US" sz="2200" b="1" dirty="0" smtClean="0">
                <a:solidFill>
                  <a:srgbClr val="0000FF"/>
                </a:solidFill>
                <a:effectLst>
                  <a:outerShdw blurRad="38100" dist="38100" dir="2700000" algn="tl">
                    <a:srgbClr val="000000">
                      <a:alpha val="43137"/>
                    </a:srgbClr>
                  </a:outerShdw>
                </a:effectLst>
                <a:cs typeface="Times New Roman" pitchFamily="18" charset="0"/>
              </a:rPr>
              <a:t>difficult</a:t>
            </a:r>
            <a:r>
              <a:rPr lang="en-US" sz="2200" dirty="0" smtClean="0">
                <a:cs typeface="Times New Roman" pitchFamily="18" charset="0"/>
              </a:rPr>
              <a:t> to measure </a:t>
            </a:r>
            <a:r>
              <a:rPr lang="en-US" sz="2200" b="1" dirty="0">
                <a:solidFill>
                  <a:srgbClr val="700000"/>
                </a:solidFill>
                <a:effectLst>
                  <a:outerShdw blurRad="38100" dist="38100" dir="2700000" algn="tl">
                    <a:srgbClr val="000000">
                      <a:alpha val="43137"/>
                    </a:srgbClr>
                  </a:outerShdw>
                </a:effectLst>
                <a:cs typeface="Times New Roman" pitchFamily="18" charset="0"/>
              </a:rPr>
              <a:t>a</a:t>
            </a:r>
            <a:r>
              <a:rPr lang="en-US" sz="2200" b="1" dirty="0" smtClean="0">
                <a:solidFill>
                  <a:srgbClr val="700000"/>
                </a:solidFill>
                <a:effectLst>
                  <a:outerShdw blurRad="38100" dist="38100" dir="2700000" algn="tl">
                    <a:srgbClr val="000000">
                      <a:alpha val="43137"/>
                    </a:srgbClr>
                  </a:outerShdw>
                </a:effectLst>
                <a:cs typeface="Times New Roman" pitchFamily="18" charset="0"/>
              </a:rPr>
              <a:t>udit quality</a:t>
            </a:r>
            <a:r>
              <a:rPr lang="en-US" sz="2200" dirty="0" smtClean="0">
                <a:cs typeface="Times New Roman" pitchFamily="18" charset="0"/>
              </a:rPr>
              <a:t>…</a:t>
            </a:r>
            <a:endParaRPr lang="en-US" sz="2200" dirty="0">
              <a:cs typeface="Times New Roman" pitchFamily="18" charset="0"/>
            </a:endParaRPr>
          </a:p>
          <a:p>
            <a:pPr marL="623888" lvl="1">
              <a:lnSpc>
                <a:spcPct val="80000"/>
              </a:lnSpc>
              <a:defRPr/>
            </a:pPr>
            <a:r>
              <a:rPr lang="en-US" sz="2200" dirty="0" smtClean="0">
                <a:cs typeface="Times New Roman" pitchFamily="18" charset="0"/>
              </a:rPr>
              <a:t>We can </a:t>
            </a:r>
            <a:r>
              <a:rPr lang="en-US" sz="2200" b="1" dirty="0" smtClean="0">
                <a:solidFill>
                  <a:srgbClr val="0000FF"/>
                </a:solidFill>
                <a:effectLst>
                  <a:outerShdw blurRad="38100" dist="38100" dir="2700000" algn="tl">
                    <a:srgbClr val="000000">
                      <a:alpha val="43137"/>
                    </a:srgbClr>
                  </a:outerShdw>
                </a:effectLst>
                <a:cs typeface="Times New Roman" pitchFamily="18" charset="0"/>
              </a:rPr>
              <a:t>infer</a:t>
            </a:r>
            <a:r>
              <a:rPr lang="en-US" sz="2200" dirty="0" smtClean="0">
                <a:cs typeface="Times New Roman" pitchFamily="18" charset="0"/>
              </a:rPr>
              <a:t> </a:t>
            </a:r>
            <a:r>
              <a:rPr lang="en-US" sz="2200" b="1" dirty="0">
                <a:solidFill>
                  <a:srgbClr val="700000"/>
                </a:solidFill>
                <a:effectLst>
                  <a:outerShdw blurRad="38100" dist="38100" dir="2700000" algn="tl">
                    <a:srgbClr val="000000">
                      <a:alpha val="43137"/>
                    </a:srgbClr>
                  </a:outerShdw>
                </a:effectLst>
                <a:cs typeface="Times New Roman" pitchFamily="18" charset="0"/>
              </a:rPr>
              <a:t>a</a:t>
            </a:r>
            <a:r>
              <a:rPr lang="en-US" sz="2200" b="1" dirty="0" smtClean="0">
                <a:solidFill>
                  <a:srgbClr val="700000"/>
                </a:solidFill>
                <a:effectLst>
                  <a:outerShdw blurRad="38100" dist="38100" dir="2700000" algn="tl">
                    <a:srgbClr val="000000">
                      <a:alpha val="43137"/>
                    </a:srgbClr>
                  </a:outerShdw>
                </a:effectLst>
                <a:cs typeface="Times New Roman" pitchFamily="18" charset="0"/>
              </a:rPr>
              <a:t>udit quality </a:t>
            </a:r>
            <a:r>
              <a:rPr lang="en-US" sz="2200" dirty="0" smtClean="0">
                <a:cs typeface="Times New Roman" pitchFamily="18" charset="0"/>
              </a:rPr>
              <a:t>based on</a:t>
            </a:r>
          </a:p>
          <a:p>
            <a:pPr marL="1089025" lvl="1" indent="-457200">
              <a:lnSpc>
                <a:spcPct val="80000"/>
              </a:lnSpc>
              <a:buClr>
                <a:srgbClr val="CCCC99"/>
              </a:buClr>
              <a:buFont typeface="Wingdings" pitchFamily="2" charset="2"/>
              <a:buAutoNum type="arabicParenBoth"/>
              <a:defRPr/>
            </a:pPr>
            <a:r>
              <a:rPr lang="en-US" sz="1800" b="1" dirty="0">
                <a:solidFill>
                  <a:srgbClr val="000000"/>
                </a:solidFill>
                <a:effectLst>
                  <a:outerShdw blurRad="38100" dist="38100" dir="2700000" algn="tl">
                    <a:srgbClr val="000000">
                      <a:alpha val="43137"/>
                    </a:srgbClr>
                  </a:outerShdw>
                </a:effectLst>
                <a:cs typeface="Times New Roman" pitchFamily="18" charset="0"/>
              </a:rPr>
              <a:t>o</a:t>
            </a:r>
            <a:r>
              <a:rPr lang="en-US" sz="1800" b="1" dirty="0" smtClean="0">
                <a:solidFill>
                  <a:srgbClr val="000000"/>
                </a:solidFill>
                <a:effectLst>
                  <a:outerShdw blurRad="38100" dist="38100" dir="2700000" algn="tl">
                    <a:srgbClr val="000000">
                      <a:alpha val="43137"/>
                    </a:srgbClr>
                  </a:outerShdw>
                </a:effectLst>
                <a:cs typeface="Times New Roman" pitchFamily="18" charset="0"/>
              </a:rPr>
              <a:t>utputs </a:t>
            </a:r>
            <a:r>
              <a:rPr lang="en-US" sz="1800" dirty="0" smtClean="0">
                <a:solidFill>
                  <a:srgbClr val="000000"/>
                </a:solidFill>
                <a:cs typeface="Times New Roman" pitchFamily="18" charset="0"/>
              </a:rPr>
              <a:t>of the audit process, such as going-concern (GC) opinions or financial reporting quality (assuming we can reliably measure FRQ) </a:t>
            </a:r>
            <a:endParaRPr lang="en-US" sz="1800" dirty="0">
              <a:solidFill>
                <a:srgbClr val="000000"/>
              </a:solidFill>
              <a:cs typeface="Times New Roman" pitchFamily="18" charset="0"/>
            </a:endParaRPr>
          </a:p>
          <a:p>
            <a:pPr marL="1089025" lvl="1" indent="-457200">
              <a:lnSpc>
                <a:spcPct val="80000"/>
              </a:lnSpc>
              <a:buClr>
                <a:srgbClr val="CCCC99"/>
              </a:buClr>
              <a:buFont typeface="Wingdings" pitchFamily="2" charset="2"/>
              <a:buAutoNum type="arabicParenBoth"/>
              <a:defRPr/>
            </a:pPr>
            <a:r>
              <a:rPr lang="en-US" sz="1800" b="1" dirty="0" smtClean="0">
                <a:solidFill>
                  <a:srgbClr val="000000"/>
                </a:solidFill>
                <a:effectLst>
                  <a:outerShdw blurRad="38100" dist="38100" dir="2700000" algn="tl">
                    <a:srgbClr val="000000">
                      <a:alpha val="43137"/>
                    </a:srgbClr>
                  </a:outerShdw>
                </a:effectLst>
                <a:cs typeface="Times New Roman" pitchFamily="18" charset="0"/>
              </a:rPr>
              <a:t>inputs</a:t>
            </a:r>
            <a:r>
              <a:rPr lang="en-US" sz="1800" dirty="0" smtClean="0">
                <a:solidFill>
                  <a:srgbClr val="000000"/>
                </a:solidFill>
                <a:cs typeface="Times New Roman" pitchFamily="18" charset="0"/>
              </a:rPr>
              <a:t> of the audit process, such as auditor size and audit hours</a:t>
            </a:r>
            <a:endParaRPr lang="en-US" sz="2200" dirty="0" smtClean="0">
              <a:cs typeface="Times New Roman" pitchFamily="18" charset="0"/>
            </a:endParaRPr>
          </a:p>
          <a:p>
            <a:pPr marL="623888" lvl="1">
              <a:lnSpc>
                <a:spcPct val="80000"/>
              </a:lnSpc>
              <a:defRPr/>
            </a:pPr>
            <a:r>
              <a:rPr lang="en-US" sz="2200" dirty="0" smtClean="0">
                <a:cs typeface="Times New Roman" pitchFamily="18" charset="0"/>
              </a:rPr>
              <a:t>3.1 Output-based </a:t>
            </a:r>
            <a:r>
              <a:rPr lang="en-US" sz="2200" b="1" dirty="0" smtClean="0">
                <a:solidFill>
                  <a:srgbClr val="700000"/>
                </a:solidFill>
                <a:effectLst>
                  <a:outerShdw blurRad="38100" dist="38100" dir="2700000" algn="tl">
                    <a:srgbClr val="000000">
                      <a:alpha val="43137"/>
                    </a:srgbClr>
                  </a:outerShdw>
                </a:effectLst>
                <a:cs typeface="Times New Roman" pitchFamily="18" charset="0"/>
              </a:rPr>
              <a:t>audit quality </a:t>
            </a:r>
            <a:r>
              <a:rPr lang="en-US" sz="2200" dirty="0" smtClean="0">
                <a:cs typeface="Times New Roman" pitchFamily="18" charset="0"/>
              </a:rPr>
              <a:t>measures</a:t>
            </a:r>
          </a:p>
          <a:p>
            <a:pPr marL="1089025" lvl="1" indent="-457200">
              <a:lnSpc>
                <a:spcPct val="80000"/>
              </a:lnSpc>
              <a:buClr>
                <a:srgbClr val="CCCC99"/>
              </a:buClr>
              <a:buFont typeface="Wingdings" pitchFamily="2" charset="2"/>
              <a:buAutoNum type="arabicParenBoth"/>
              <a:defRPr/>
            </a:pPr>
            <a:r>
              <a:rPr lang="en-US" sz="1800" b="1" dirty="0" smtClean="0">
                <a:solidFill>
                  <a:srgbClr val="000000"/>
                </a:solidFill>
                <a:effectLst>
                  <a:outerShdw blurRad="38100" dist="38100" dir="2700000" algn="tl">
                    <a:srgbClr val="000000">
                      <a:alpha val="43137"/>
                    </a:srgbClr>
                  </a:outerShdw>
                </a:effectLst>
                <a:cs typeface="Times New Roman" pitchFamily="18" charset="0"/>
              </a:rPr>
              <a:t>material misstatements</a:t>
            </a:r>
            <a:r>
              <a:rPr lang="en-US" sz="1800" dirty="0" smtClean="0">
                <a:solidFill>
                  <a:srgbClr val="000000"/>
                </a:solidFill>
                <a:cs typeface="Times New Roman" pitchFamily="18" charset="0"/>
              </a:rPr>
              <a:t> – accounting restatements (due to fraud or technical errors) and AAERs (mostly due to fraud). For example, Lennox and Pittman (CAR 2010) show that the incidence of accounting fraud is less likely with a Big N auditor than non-Big N auditor. </a:t>
            </a:r>
            <a:endParaRPr lang="en-US" sz="1800" dirty="0">
              <a:solidFill>
                <a:srgbClr val="000000"/>
              </a:solidFill>
              <a:cs typeface="Times New Roman" pitchFamily="18" charset="0"/>
            </a:endParaRPr>
          </a:p>
          <a:p>
            <a:pPr marL="1089025" lvl="1" indent="-457200">
              <a:lnSpc>
                <a:spcPct val="80000"/>
              </a:lnSpc>
              <a:buClr>
                <a:srgbClr val="CCCC99"/>
              </a:buClr>
              <a:buFont typeface="Wingdings" pitchFamily="2" charset="2"/>
              <a:buAutoNum type="arabicParenBoth"/>
              <a:defRPr/>
            </a:pPr>
            <a:r>
              <a:rPr lang="en-US" sz="1800" b="1" dirty="0">
                <a:solidFill>
                  <a:srgbClr val="000000"/>
                </a:solidFill>
                <a:effectLst>
                  <a:outerShdw blurRad="38100" dist="38100" dir="2700000" algn="tl">
                    <a:srgbClr val="000000">
                      <a:alpha val="43137"/>
                    </a:srgbClr>
                  </a:outerShdw>
                </a:effectLst>
                <a:cs typeface="Times New Roman" pitchFamily="18" charset="0"/>
              </a:rPr>
              <a:t>a</a:t>
            </a:r>
            <a:r>
              <a:rPr lang="en-US" sz="1800" b="1" dirty="0" smtClean="0">
                <a:solidFill>
                  <a:srgbClr val="000000"/>
                </a:solidFill>
                <a:effectLst>
                  <a:outerShdw blurRad="38100" dist="38100" dir="2700000" algn="tl">
                    <a:srgbClr val="000000">
                      <a:alpha val="43137"/>
                    </a:srgbClr>
                  </a:outerShdw>
                </a:effectLst>
                <a:cs typeface="Times New Roman" pitchFamily="18" charset="0"/>
              </a:rPr>
              <a:t>uditor communication</a:t>
            </a:r>
            <a:r>
              <a:rPr lang="en-US" sz="1800" dirty="0" smtClean="0">
                <a:solidFill>
                  <a:srgbClr val="000000"/>
                </a:solidFill>
                <a:cs typeface="Times New Roman" pitchFamily="18" charset="0"/>
              </a:rPr>
              <a:t> – issuance of modified audit opinions (MAOs) or GCs. For example, it has long been perceived that the provision of non-audit service (NAS) to a client is a treat to auditor independence (why?). </a:t>
            </a:r>
            <a:r>
              <a:rPr lang="en-US" sz="1800" dirty="0" err="1" smtClean="0">
                <a:solidFill>
                  <a:srgbClr val="000000"/>
                </a:solidFill>
                <a:cs typeface="Times New Roman" pitchFamily="18" charset="0"/>
              </a:rPr>
              <a:t>DeFond</a:t>
            </a:r>
            <a:r>
              <a:rPr lang="en-US" sz="1800" dirty="0" smtClean="0">
                <a:solidFill>
                  <a:srgbClr val="000000"/>
                </a:solidFill>
                <a:cs typeface="Times New Roman" pitchFamily="18" charset="0"/>
              </a:rPr>
              <a:t> et al. (JAR 2002), however, show that NAS fees are not related to impaired auditor independence as </a:t>
            </a:r>
            <a:r>
              <a:rPr lang="en-US" sz="1800" dirty="0" err="1" smtClean="0">
                <a:solidFill>
                  <a:srgbClr val="000000"/>
                </a:solidFill>
                <a:cs typeface="Times New Roman" pitchFamily="18" charset="0"/>
              </a:rPr>
              <a:t>proxied</a:t>
            </a:r>
            <a:r>
              <a:rPr lang="en-US" sz="1800" dirty="0" smtClean="0">
                <a:solidFill>
                  <a:srgbClr val="000000"/>
                </a:solidFill>
                <a:cs typeface="Times New Roman" pitchFamily="18" charset="0"/>
              </a:rPr>
              <a:t> by the auditor’s propensity to issue GC opinions. </a:t>
            </a:r>
            <a:endParaRPr lang="en-US" sz="2200" dirty="0">
              <a:solidFill>
                <a:srgbClr val="000000"/>
              </a:solidFill>
              <a:cs typeface="Times New Roman" pitchFamily="18" charset="0"/>
            </a:endParaRPr>
          </a:p>
        </p:txBody>
      </p:sp>
      <p:pic>
        <p:nvPicPr>
          <p:cNvPr id="7" name="Picture 6" descr="http://academics.uky.edu/Gatton/Logos%20and%20Templates/JPEG%20Versions%20of%20Logos/Gatton_Seal_black.jpg"/>
          <p:cNvPicPr/>
          <p:nvPr/>
        </p:nvPicPr>
        <p:blipFill>
          <a:blip r:embed="rId2" cstate="print">
            <a:duotone>
              <a:prstClr val="black"/>
              <a:schemeClr val="accent1">
                <a:tint val="45000"/>
                <a:satMod val="400000"/>
              </a:schemeClr>
            </a:duotone>
            <a:lum bright="-15000" contrast="-10000"/>
          </a:blip>
          <a:srcRect/>
          <a:stretch>
            <a:fillRect/>
          </a:stretch>
        </p:blipFill>
        <p:spPr bwMode="auto">
          <a:xfrm>
            <a:off x="0" y="548640"/>
            <a:ext cx="590550" cy="594360"/>
          </a:xfrm>
          <a:prstGeom prst="rect">
            <a:avLst/>
          </a:prstGeom>
          <a:noFill/>
          <a:ln w="9525">
            <a:noFill/>
            <a:miter lim="800000"/>
            <a:headEnd/>
            <a:tailEnd/>
          </a:ln>
        </p:spPr>
      </p:pic>
    </p:spTree>
    <p:extLst>
      <p:ext uri="{BB962C8B-B14F-4D97-AF65-F5344CB8AC3E}">
        <p14:creationId xmlns:p14="http://schemas.microsoft.com/office/powerpoint/2010/main" val="2546039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C1A538AB-B27A-49F4-812C-4227F561700C}" type="slidenum">
              <a:rPr lang="en-US" smtClean="0"/>
              <a:pPr/>
              <a:t>7</a:t>
            </a:fld>
            <a:endParaRPr lang="en-US" smtClean="0"/>
          </a:p>
        </p:txBody>
      </p:sp>
      <p:sp>
        <p:nvSpPr>
          <p:cNvPr id="12291" name="Rectangle 2"/>
          <p:cNvSpPr>
            <a:spLocks noGrp="1" noChangeArrowheads="1"/>
          </p:cNvSpPr>
          <p:nvPr>
            <p:ph type="title"/>
          </p:nvPr>
        </p:nvSpPr>
        <p:spPr>
          <a:xfrm>
            <a:off x="685800" y="277813"/>
            <a:ext cx="8001000" cy="1143000"/>
          </a:xfrm>
        </p:spPr>
        <p:txBody>
          <a:bodyPr/>
          <a:lstStyle/>
          <a:p>
            <a:pPr eaLnBrk="1" hangingPunct="1"/>
            <a:r>
              <a:rPr lang="en-US" sz="4500" dirty="0">
                <a:cs typeface="Times New Roman" pitchFamily="18" charset="0"/>
              </a:rPr>
              <a:t>What is </a:t>
            </a:r>
            <a:r>
              <a:rPr lang="en-US" sz="4500" b="1" dirty="0">
                <a:solidFill>
                  <a:srgbClr val="700000"/>
                </a:solidFill>
                <a:effectLst>
                  <a:outerShdw blurRad="38100" dist="38100" dir="2700000" algn="tl">
                    <a:srgbClr val="000000">
                      <a:alpha val="43137"/>
                    </a:srgbClr>
                  </a:outerShdw>
                </a:effectLst>
                <a:cs typeface="Times New Roman" pitchFamily="18" charset="0"/>
              </a:rPr>
              <a:t>audit </a:t>
            </a:r>
            <a:r>
              <a:rPr lang="en-US" sz="4500" b="1" dirty="0" smtClean="0">
                <a:solidFill>
                  <a:srgbClr val="700000"/>
                </a:solidFill>
                <a:effectLst>
                  <a:outerShdw blurRad="38100" dist="38100" dir="2700000" algn="tl">
                    <a:srgbClr val="000000">
                      <a:alpha val="43137"/>
                    </a:srgbClr>
                  </a:outerShdw>
                </a:effectLst>
                <a:cs typeface="Times New Roman" pitchFamily="18" charset="0"/>
              </a:rPr>
              <a:t>quality</a:t>
            </a:r>
            <a:r>
              <a:rPr lang="en-US" sz="4500" dirty="0" smtClean="0">
                <a:solidFill>
                  <a:schemeClr val="tx1"/>
                </a:solidFill>
                <a:cs typeface="Times New Roman" pitchFamily="18" charset="0"/>
              </a:rPr>
              <a:t>?</a:t>
            </a:r>
            <a:r>
              <a:rPr lang="en-US" sz="4500" dirty="0">
                <a:solidFill>
                  <a:srgbClr val="000000"/>
                </a:solidFill>
                <a:cs typeface="Times New Roman" pitchFamily="18" charset="0"/>
              </a:rPr>
              <a:t> </a:t>
            </a:r>
            <a:r>
              <a:rPr lang="en-US" sz="4000" dirty="0">
                <a:solidFill>
                  <a:srgbClr val="000000"/>
                </a:solidFill>
                <a:cs typeface="Times New Roman" pitchFamily="18" charset="0"/>
              </a:rPr>
              <a:t>(continued)</a:t>
            </a:r>
            <a:r>
              <a:rPr lang="en-US" sz="4500" b="1" dirty="0" smtClean="0">
                <a:effectLst>
                  <a:outerShdw blurRad="38100" dist="38100" dir="2700000" algn="tl">
                    <a:srgbClr val="000000">
                      <a:alpha val="43137"/>
                    </a:srgbClr>
                  </a:outerShdw>
                </a:effectLst>
              </a:rPr>
              <a:t> </a:t>
            </a:r>
          </a:p>
        </p:txBody>
      </p:sp>
      <p:sp>
        <p:nvSpPr>
          <p:cNvPr id="12292" name="Rectangle 3"/>
          <p:cNvSpPr>
            <a:spLocks noGrp="1" noChangeArrowheads="1"/>
          </p:cNvSpPr>
          <p:nvPr>
            <p:ph type="body" idx="1"/>
          </p:nvPr>
        </p:nvSpPr>
        <p:spPr>
          <a:xfrm>
            <a:off x="685800" y="1600200"/>
            <a:ext cx="8077200" cy="4530725"/>
          </a:xfrm>
        </p:spPr>
        <p:txBody>
          <a:bodyPr/>
          <a:lstStyle/>
          <a:p>
            <a:pPr marL="623888" lvl="1">
              <a:lnSpc>
                <a:spcPct val="80000"/>
              </a:lnSpc>
              <a:defRPr/>
            </a:pPr>
            <a:r>
              <a:rPr lang="en-US" sz="2200" dirty="0" smtClean="0">
                <a:cs typeface="Times New Roman" pitchFamily="18" charset="0"/>
              </a:rPr>
              <a:t>3.1 Output-based </a:t>
            </a:r>
            <a:r>
              <a:rPr lang="en-US" sz="2200" b="1" dirty="0" smtClean="0">
                <a:solidFill>
                  <a:srgbClr val="700000"/>
                </a:solidFill>
                <a:effectLst>
                  <a:outerShdw blurRad="38100" dist="38100" dir="2700000" algn="tl">
                    <a:srgbClr val="000000">
                      <a:alpha val="43137"/>
                    </a:srgbClr>
                  </a:outerShdw>
                </a:effectLst>
                <a:cs typeface="Times New Roman" pitchFamily="18" charset="0"/>
              </a:rPr>
              <a:t>audit quality </a:t>
            </a:r>
            <a:r>
              <a:rPr lang="en-US" sz="2200" dirty="0" smtClean="0">
                <a:cs typeface="Times New Roman" pitchFamily="18" charset="0"/>
              </a:rPr>
              <a:t>measures (continued)</a:t>
            </a:r>
          </a:p>
          <a:p>
            <a:pPr marL="1089025" lvl="1" indent="-457200">
              <a:lnSpc>
                <a:spcPct val="80000"/>
              </a:lnSpc>
              <a:buClr>
                <a:srgbClr val="CCCC99"/>
              </a:buClr>
              <a:buFont typeface="Wingdings" pitchFamily="2" charset="2"/>
              <a:buAutoNum type="arabicParenBoth" startAt="3"/>
              <a:defRPr/>
            </a:pPr>
            <a:r>
              <a:rPr lang="en-US" sz="1800" b="1" dirty="0">
                <a:solidFill>
                  <a:srgbClr val="000000"/>
                </a:solidFill>
                <a:effectLst>
                  <a:outerShdw blurRad="38100" dist="38100" dir="2700000" algn="tl">
                    <a:srgbClr val="000000">
                      <a:alpha val="43137"/>
                    </a:srgbClr>
                  </a:outerShdw>
                </a:effectLst>
                <a:cs typeface="Times New Roman" pitchFamily="18" charset="0"/>
              </a:rPr>
              <a:t>f</a:t>
            </a:r>
            <a:r>
              <a:rPr lang="en-US" sz="1800" b="1" dirty="0" smtClean="0">
                <a:solidFill>
                  <a:srgbClr val="000000"/>
                </a:solidFill>
                <a:effectLst>
                  <a:outerShdw blurRad="38100" dist="38100" dir="2700000" algn="tl">
                    <a:srgbClr val="000000">
                      <a:alpha val="43137"/>
                    </a:srgbClr>
                  </a:outerShdw>
                </a:effectLst>
                <a:cs typeface="Times New Roman" pitchFamily="18" charset="0"/>
              </a:rPr>
              <a:t>inancial reporting quality proxies</a:t>
            </a:r>
            <a:r>
              <a:rPr lang="en-US" sz="1800" dirty="0" smtClean="0">
                <a:solidFill>
                  <a:srgbClr val="000000"/>
                </a:solidFill>
                <a:cs typeface="Times New Roman" pitchFamily="18" charset="0"/>
              </a:rPr>
              <a:t> – Jones (1991) model-estimated discretionary accruals (DAC), meet or beat earnings benchmarks, and </a:t>
            </a:r>
            <a:r>
              <a:rPr lang="en-US" sz="1800" dirty="0" err="1" smtClean="0">
                <a:solidFill>
                  <a:srgbClr val="000000"/>
                </a:solidFill>
                <a:cs typeface="Times New Roman" pitchFamily="18" charset="0"/>
              </a:rPr>
              <a:t>Basu</a:t>
            </a:r>
            <a:r>
              <a:rPr lang="en-US" sz="1800" dirty="0" smtClean="0">
                <a:solidFill>
                  <a:srgbClr val="000000"/>
                </a:solidFill>
                <a:cs typeface="Times New Roman" pitchFamily="18" charset="0"/>
              </a:rPr>
              <a:t> (1997) timely loss recognition (TLR). For example, Becker et al. (CAR 1998) show that (a) clients of non-Big N auditors are more likely to report income increasing and (b) the mean and median of absolute DAC of non-Big N auditors are larger. These findings are consistent with Big N auditors constraining clients’ earnings management to a greater extent than non-Big N auditors.  </a:t>
            </a:r>
            <a:endParaRPr lang="en-US" sz="1800" dirty="0">
              <a:solidFill>
                <a:srgbClr val="000000"/>
              </a:solidFill>
              <a:cs typeface="Times New Roman" pitchFamily="18" charset="0"/>
            </a:endParaRPr>
          </a:p>
          <a:p>
            <a:pPr marL="342900" lvl="1" indent="0">
              <a:lnSpc>
                <a:spcPct val="80000"/>
              </a:lnSpc>
              <a:buClr>
                <a:srgbClr val="CCCC99"/>
              </a:buClr>
              <a:buNone/>
              <a:defRPr/>
            </a:pPr>
            <a:endParaRPr lang="en-US" sz="800" dirty="0" smtClean="0">
              <a:solidFill>
                <a:srgbClr val="000000"/>
              </a:solidFill>
              <a:cs typeface="Times New Roman" pitchFamily="18" charset="0"/>
            </a:endParaRPr>
          </a:p>
          <a:p>
            <a:pPr marL="342900" lvl="1" indent="0">
              <a:lnSpc>
                <a:spcPct val="80000"/>
              </a:lnSpc>
              <a:buClr>
                <a:srgbClr val="CCCC99"/>
              </a:buClr>
              <a:buNone/>
              <a:defRPr/>
            </a:pPr>
            <a:r>
              <a:rPr lang="en-US" sz="1800" dirty="0" smtClean="0">
                <a:solidFill>
                  <a:srgbClr val="000000"/>
                </a:solidFill>
                <a:cs typeface="Times New Roman" pitchFamily="18" charset="0"/>
              </a:rPr>
              <a:t>Burgstahler </a:t>
            </a:r>
            <a:r>
              <a:rPr lang="en-US" sz="1800" dirty="0">
                <a:solidFill>
                  <a:srgbClr val="000000"/>
                </a:solidFill>
                <a:cs typeface="Times New Roman" pitchFamily="18" charset="0"/>
              </a:rPr>
              <a:t>and </a:t>
            </a:r>
            <a:r>
              <a:rPr lang="en-US" sz="1800" dirty="0" err="1">
                <a:solidFill>
                  <a:srgbClr val="000000"/>
                </a:solidFill>
                <a:cs typeface="Times New Roman" pitchFamily="18" charset="0"/>
              </a:rPr>
              <a:t>Dichev</a:t>
            </a:r>
            <a:r>
              <a:rPr lang="en-US" sz="1800" dirty="0">
                <a:solidFill>
                  <a:srgbClr val="000000"/>
                </a:solidFill>
                <a:cs typeface="Times New Roman" pitchFamily="18" charset="0"/>
              </a:rPr>
              <a:t> </a:t>
            </a:r>
            <a:endParaRPr lang="en-US" sz="1800" dirty="0" smtClean="0">
              <a:solidFill>
                <a:srgbClr val="000000"/>
              </a:solidFill>
              <a:cs typeface="Times New Roman" pitchFamily="18" charset="0"/>
            </a:endParaRPr>
          </a:p>
          <a:p>
            <a:pPr marL="342900" lvl="1" indent="0">
              <a:lnSpc>
                <a:spcPct val="80000"/>
              </a:lnSpc>
              <a:buClr>
                <a:srgbClr val="CCCC99"/>
              </a:buClr>
              <a:buNone/>
              <a:defRPr/>
            </a:pPr>
            <a:r>
              <a:rPr lang="en-US" sz="1800" dirty="0" smtClean="0">
                <a:solidFill>
                  <a:srgbClr val="000000"/>
                </a:solidFill>
                <a:cs typeface="Times New Roman" pitchFamily="18" charset="0"/>
              </a:rPr>
              <a:t>(JAE 1997) – </a:t>
            </a:r>
          </a:p>
          <a:p>
            <a:pPr marL="342900" lvl="1" indent="0">
              <a:lnSpc>
                <a:spcPct val="80000"/>
              </a:lnSpc>
              <a:buClr>
                <a:srgbClr val="CCCC99"/>
              </a:buClr>
              <a:buNone/>
              <a:defRPr/>
            </a:pPr>
            <a:r>
              <a:rPr lang="en-US" sz="1800" b="1" dirty="0" smtClean="0">
                <a:solidFill>
                  <a:srgbClr val="800000"/>
                </a:solidFill>
                <a:effectLst>
                  <a:outerShdw blurRad="38100" dist="38100" dir="2700000" algn="tl">
                    <a:srgbClr val="000000">
                      <a:alpha val="43137"/>
                    </a:srgbClr>
                  </a:outerShdw>
                </a:effectLst>
                <a:cs typeface="Times New Roman" pitchFamily="18" charset="0"/>
              </a:rPr>
              <a:t>Distribution of E/MVE</a:t>
            </a:r>
            <a:r>
              <a:rPr lang="en-US" sz="1800" dirty="0" smtClean="0">
                <a:solidFill>
                  <a:srgbClr val="000000"/>
                </a:solidFill>
                <a:cs typeface="Times New Roman" pitchFamily="18" charset="0"/>
              </a:rPr>
              <a:t> </a:t>
            </a:r>
          </a:p>
          <a:p>
            <a:pPr marL="342900" lvl="1" indent="0">
              <a:lnSpc>
                <a:spcPct val="80000"/>
              </a:lnSpc>
              <a:buClr>
                <a:srgbClr val="CCCC99"/>
              </a:buClr>
              <a:buNone/>
              <a:defRPr/>
            </a:pPr>
            <a:r>
              <a:rPr lang="en-US" sz="1800" dirty="0" smtClean="0">
                <a:solidFill>
                  <a:srgbClr val="000000"/>
                </a:solidFill>
                <a:cs typeface="Times New Roman" pitchFamily="18" charset="0"/>
              </a:rPr>
              <a:t>Bin width = 0.005</a:t>
            </a:r>
            <a:endParaRPr lang="en-US" sz="2200" dirty="0">
              <a:solidFill>
                <a:srgbClr val="000000"/>
              </a:solidFill>
              <a:cs typeface="Times New Roman" pitchFamily="18" charset="0"/>
            </a:endParaRPr>
          </a:p>
        </p:txBody>
      </p:sp>
      <p:pic>
        <p:nvPicPr>
          <p:cNvPr id="7" name="Picture 6" descr="http://academics.uky.edu/Gatton/Logos%20and%20Templates/JPEG%20Versions%20of%20Logos/Gatton_Seal_black.jpg"/>
          <p:cNvPicPr/>
          <p:nvPr/>
        </p:nvPicPr>
        <p:blipFill>
          <a:blip r:embed="rId2" cstate="print">
            <a:duotone>
              <a:prstClr val="black"/>
              <a:schemeClr val="accent1">
                <a:tint val="45000"/>
                <a:satMod val="400000"/>
              </a:schemeClr>
            </a:duotone>
            <a:lum bright="-15000" contrast="-10000"/>
          </a:blip>
          <a:srcRect/>
          <a:stretch>
            <a:fillRect/>
          </a:stretch>
        </p:blipFill>
        <p:spPr bwMode="auto">
          <a:xfrm>
            <a:off x="0" y="548640"/>
            <a:ext cx="590550" cy="594360"/>
          </a:xfrm>
          <a:prstGeom prst="rect">
            <a:avLst/>
          </a:prstGeom>
          <a:noFill/>
          <a:ln w="9525">
            <a:noFill/>
            <a:miter lim="800000"/>
            <a:headEnd/>
            <a:tailEnd/>
          </a:ln>
        </p:spPr>
      </p:pic>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3810000"/>
            <a:ext cx="4648200" cy="28948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083158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C1A538AB-B27A-49F4-812C-4227F561700C}" type="slidenum">
              <a:rPr lang="en-US" smtClean="0"/>
              <a:pPr/>
              <a:t>8</a:t>
            </a:fld>
            <a:endParaRPr lang="en-US" smtClean="0"/>
          </a:p>
        </p:txBody>
      </p:sp>
      <p:sp>
        <p:nvSpPr>
          <p:cNvPr id="12291" name="Rectangle 2"/>
          <p:cNvSpPr>
            <a:spLocks noGrp="1" noChangeArrowheads="1"/>
          </p:cNvSpPr>
          <p:nvPr>
            <p:ph type="title"/>
          </p:nvPr>
        </p:nvSpPr>
        <p:spPr>
          <a:xfrm>
            <a:off x="685800" y="277813"/>
            <a:ext cx="8001000" cy="1143000"/>
          </a:xfrm>
        </p:spPr>
        <p:txBody>
          <a:bodyPr/>
          <a:lstStyle/>
          <a:p>
            <a:pPr eaLnBrk="1" hangingPunct="1"/>
            <a:r>
              <a:rPr lang="en-US" sz="4500" dirty="0">
                <a:cs typeface="Times New Roman" pitchFamily="18" charset="0"/>
              </a:rPr>
              <a:t>What is </a:t>
            </a:r>
            <a:r>
              <a:rPr lang="en-US" sz="4500" b="1" dirty="0">
                <a:solidFill>
                  <a:srgbClr val="700000"/>
                </a:solidFill>
                <a:effectLst>
                  <a:outerShdw blurRad="38100" dist="38100" dir="2700000" algn="tl">
                    <a:srgbClr val="000000">
                      <a:alpha val="43137"/>
                    </a:srgbClr>
                  </a:outerShdw>
                </a:effectLst>
                <a:cs typeface="Times New Roman" pitchFamily="18" charset="0"/>
              </a:rPr>
              <a:t>audit </a:t>
            </a:r>
            <a:r>
              <a:rPr lang="en-US" sz="4500" b="1" dirty="0" smtClean="0">
                <a:solidFill>
                  <a:srgbClr val="700000"/>
                </a:solidFill>
                <a:effectLst>
                  <a:outerShdw blurRad="38100" dist="38100" dir="2700000" algn="tl">
                    <a:srgbClr val="000000">
                      <a:alpha val="43137"/>
                    </a:srgbClr>
                  </a:outerShdw>
                </a:effectLst>
                <a:cs typeface="Times New Roman" pitchFamily="18" charset="0"/>
              </a:rPr>
              <a:t>quality</a:t>
            </a:r>
            <a:r>
              <a:rPr lang="en-US" sz="4500" dirty="0" smtClean="0">
                <a:solidFill>
                  <a:schemeClr val="tx1"/>
                </a:solidFill>
                <a:cs typeface="Times New Roman" pitchFamily="18" charset="0"/>
              </a:rPr>
              <a:t>?</a:t>
            </a:r>
            <a:r>
              <a:rPr lang="en-US" sz="4500" dirty="0">
                <a:solidFill>
                  <a:srgbClr val="000000"/>
                </a:solidFill>
                <a:cs typeface="Times New Roman" pitchFamily="18" charset="0"/>
              </a:rPr>
              <a:t> </a:t>
            </a:r>
            <a:r>
              <a:rPr lang="en-US" sz="4000" dirty="0">
                <a:solidFill>
                  <a:srgbClr val="000000"/>
                </a:solidFill>
                <a:cs typeface="Times New Roman" pitchFamily="18" charset="0"/>
              </a:rPr>
              <a:t>(continued)</a:t>
            </a:r>
            <a:r>
              <a:rPr lang="en-US" sz="4500" b="1" dirty="0" smtClean="0">
                <a:effectLst>
                  <a:outerShdw blurRad="38100" dist="38100" dir="2700000" algn="tl">
                    <a:srgbClr val="000000">
                      <a:alpha val="43137"/>
                    </a:srgbClr>
                  </a:outerShdw>
                </a:effectLst>
              </a:rPr>
              <a:t> </a:t>
            </a:r>
          </a:p>
        </p:txBody>
      </p:sp>
      <p:sp>
        <p:nvSpPr>
          <p:cNvPr id="12292" name="Rectangle 3"/>
          <p:cNvSpPr>
            <a:spLocks noGrp="1" noChangeArrowheads="1"/>
          </p:cNvSpPr>
          <p:nvPr>
            <p:ph type="body" idx="1"/>
          </p:nvPr>
        </p:nvSpPr>
        <p:spPr>
          <a:xfrm>
            <a:off x="685800" y="1600200"/>
            <a:ext cx="8077200" cy="4530725"/>
          </a:xfrm>
        </p:spPr>
        <p:txBody>
          <a:bodyPr/>
          <a:lstStyle/>
          <a:p>
            <a:pPr marL="623888" lvl="1">
              <a:lnSpc>
                <a:spcPct val="80000"/>
              </a:lnSpc>
              <a:defRPr/>
            </a:pPr>
            <a:r>
              <a:rPr lang="en-US" sz="2200" dirty="0" smtClean="0">
                <a:cs typeface="Times New Roman" pitchFamily="18" charset="0"/>
              </a:rPr>
              <a:t>3.1 Output-based </a:t>
            </a:r>
            <a:r>
              <a:rPr lang="en-US" sz="2200" b="1" dirty="0" smtClean="0">
                <a:solidFill>
                  <a:srgbClr val="700000"/>
                </a:solidFill>
                <a:effectLst>
                  <a:outerShdw blurRad="38100" dist="38100" dir="2700000" algn="tl">
                    <a:srgbClr val="000000">
                      <a:alpha val="43137"/>
                    </a:srgbClr>
                  </a:outerShdw>
                </a:effectLst>
                <a:cs typeface="Times New Roman" pitchFamily="18" charset="0"/>
              </a:rPr>
              <a:t>audit quality </a:t>
            </a:r>
            <a:r>
              <a:rPr lang="en-US" sz="2200" dirty="0" smtClean="0">
                <a:cs typeface="Times New Roman" pitchFamily="18" charset="0"/>
              </a:rPr>
              <a:t>measures (continued)</a:t>
            </a:r>
          </a:p>
          <a:p>
            <a:pPr marL="1089025" lvl="1" indent="-457200">
              <a:lnSpc>
                <a:spcPct val="80000"/>
              </a:lnSpc>
              <a:buClr>
                <a:srgbClr val="CCCC99"/>
              </a:buClr>
              <a:buFont typeface="Wingdings" panose="05000000000000000000" pitchFamily="2" charset="2"/>
              <a:buAutoNum type="arabicParenBoth" startAt="4"/>
              <a:defRPr/>
            </a:pPr>
            <a:r>
              <a:rPr lang="en-US" sz="1800" b="1" dirty="0" smtClean="0">
                <a:solidFill>
                  <a:srgbClr val="000000"/>
                </a:solidFill>
                <a:effectLst>
                  <a:outerShdw blurRad="38100" dist="38100" dir="2700000" algn="tl">
                    <a:srgbClr val="000000">
                      <a:alpha val="43137"/>
                    </a:srgbClr>
                  </a:outerShdw>
                </a:effectLst>
                <a:cs typeface="Times New Roman" pitchFamily="18" charset="0"/>
              </a:rPr>
              <a:t>perception-based measures</a:t>
            </a:r>
            <a:r>
              <a:rPr lang="en-US" sz="1800" dirty="0" smtClean="0">
                <a:solidFill>
                  <a:srgbClr val="000000"/>
                </a:solidFill>
                <a:cs typeface="Times New Roman" pitchFamily="18" charset="0"/>
              </a:rPr>
              <a:t> – earnings response coefficients (ERCs), stock market reaction to audit-related events, and the cost of capital. For example, it was debated that longer auditor tenure impairs auditor independence and audit quality. Ghosh and Moon (TAR 2005), however, show that ERCs </a:t>
            </a:r>
            <a:r>
              <a:rPr lang="en-US" sz="1800" b="1" dirty="0" smtClean="0">
                <a:solidFill>
                  <a:srgbClr val="800000"/>
                </a:solidFill>
                <a:effectLst>
                  <a:outerShdw blurRad="38100" dist="38100" dir="2700000" algn="tl">
                    <a:srgbClr val="000000">
                      <a:alpha val="43137"/>
                    </a:srgbClr>
                  </a:outerShdw>
                </a:effectLst>
                <a:cs typeface="Times New Roman" pitchFamily="18" charset="0"/>
              </a:rPr>
              <a:t>increase</a:t>
            </a:r>
            <a:r>
              <a:rPr lang="en-US" sz="1800" dirty="0" smtClean="0">
                <a:solidFill>
                  <a:srgbClr val="000000"/>
                </a:solidFill>
                <a:cs typeface="Times New Roman" pitchFamily="18" charset="0"/>
              </a:rPr>
              <a:t> with auditor tenure, i.e., the market perceives that auditors with longer tenure provide higher quality audits. </a:t>
            </a:r>
            <a:endParaRPr lang="en-US" sz="2200" dirty="0">
              <a:solidFill>
                <a:srgbClr val="000000"/>
              </a:solidFill>
              <a:cs typeface="Times New Roman" pitchFamily="18" charset="0"/>
            </a:endParaRPr>
          </a:p>
        </p:txBody>
      </p:sp>
      <p:pic>
        <p:nvPicPr>
          <p:cNvPr id="7" name="Picture 6" descr="http://academics.uky.edu/Gatton/Logos%20and%20Templates/JPEG%20Versions%20of%20Logos/Gatton_Seal_black.jpg"/>
          <p:cNvPicPr/>
          <p:nvPr/>
        </p:nvPicPr>
        <p:blipFill>
          <a:blip r:embed="rId2" cstate="print">
            <a:duotone>
              <a:prstClr val="black"/>
              <a:schemeClr val="accent1">
                <a:tint val="45000"/>
                <a:satMod val="400000"/>
              </a:schemeClr>
            </a:duotone>
            <a:lum bright="-15000" contrast="-10000"/>
          </a:blip>
          <a:srcRect/>
          <a:stretch>
            <a:fillRect/>
          </a:stretch>
        </p:blipFill>
        <p:spPr bwMode="auto">
          <a:xfrm>
            <a:off x="0" y="548640"/>
            <a:ext cx="590550" cy="594360"/>
          </a:xfrm>
          <a:prstGeom prst="rect">
            <a:avLst/>
          </a:prstGeom>
          <a:noFill/>
          <a:ln w="9525">
            <a:noFill/>
            <a:miter lim="800000"/>
            <a:headEnd/>
            <a:tailEnd/>
          </a:ln>
        </p:spPr>
      </p:pic>
    </p:spTree>
    <p:extLst>
      <p:ext uri="{BB962C8B-B14F-4D97-AF65-F5344CB8AC3E}">
        <p14:creationId xmlns:p14="http://schemas.microsoft.com/office/powerpoint/2010/main" val="37770770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C1A538AB-B27A-49F4-812C-4227F561700C}" type="slidenum">
              <a:rPr lang="en-US" smtClean="0"/>
              <a:pPr/>
              <a:t>9</a:t>
            </a:fld>
            <a:endParaRPr lang="en-US" smtClean="0"/>
          </a:p>
        </p:txBody>
      </p:sp>
      <p:sp>
        <p:nvSpPr>
          <p:cNvPr id="12291" name="Rectangle 2"/>
          <p:cNvSpPr>
            <a:spLocks noGrp="1" noChangeArrowheads="1"/>
          </p:cNvSpPr>
          <p:nvPr>
            <p:ph type="title"/>
          </p:nvPr>
        </p:nvSpPr>
        <p:spPr>
          <a:xfrm>
            <a:off x="685800" y="277813"/>
            <a:ext cx="8001000" cy="1143000"/>
          </a:xfrm>
        </p:spPr>
        <p:txBody>
          <a:bodyPr/>
          <a:lstStyle/>
          <a:p>
            <a:pPr eaLnBrk="1" hangingPunct="1"/>
            <a:r>
              <a:rPr lang="en-US" sz="4500" dirty="0">
                <a:cs typeface="Times New Roman" pitchFamily="18" charset="0"/>
              </a:rPr>
              <a:t>What is </a:t>
            </a:r>
            <a:r>
              <a:rPr lang="en-US" sz="4500" b="1" dirty="0">
                <a:solidFill>
                  <a:srgbClr val="700000"/>
                </a:solidFill>
                <a:effectLst>
                  <a:outerShdw blurRad="38100" dist="38100" dir="2700000" algn="tl">
                    <a:srgbClr val="000000">
                      <a:alpha val="43137"/>
                    </a:srgbClr>
                  </a:outerShdw>
                </a:effectLst>
                <a:cs typeface="Times New Roman" pitchFamily="18" charset="0"/>
              </a:rPr>
              <a:t>audit </a:t>
            </a:r>
            <a:r>
              <a:rPr lang="en-US" sz="4500" b="1" dirty="0" smtClean="0">
                <a:solidFill>
                  <a:srgbClr val="700000"/>
                </a:solidFill>
                <a:effectLst>
                  <a:outerShdw blurRad="38100" dist="38100" dir="2700000" algn="tl">
                    <a:srgbClr val="000000">
                      <a:alpha val="43137"/>
                    </a:srgbClr>
                  </a:outerShdw>
                </a:effectLst>
                <a:cs typeface="Times New Roman" pitchFamily="18" charset="0"/>
              </a:rPr>
              <a:t>quality</a:t>
            </a:r>
            <a:r>
              <a:rPr lang="en-US" sz="4500" dirty="0" smtClean="0">
                <a:solidFill>
                  <a:schemeClr val="tx1"/>
                </a:solidFill>
                <a:cs typeface="Times New Roman" pitchFamily="18" charset="0"/>
              </a:rPr>
              <a:t>?</a:t>
            </a:r>
            <a:r>
              <a:rPr lang="en-US" sz="4500" dirty="0">
                <a:solidFill>
                  <a:srgbClr val="000000"/>
                </a:solidFill>
                <a:cs typeface="Times New Roman" pitchFamily="18" charset="0"/>
              </a:rPr>
              <a:t> </a:t>
            </a:r>
            <a:r>
              <a:rPr lang="en-US" sz="4000" dirty="0">
                <a:solidFill>
                  <a:srgbClr val="000000"/>
                </a:solidFill>
                <a:cs typeface="Times New Roman" pitchFamily="18" charset="0"/>
              </a:rPr>
              <a:t>(continued)</a:t>
            </a:r>
            <a:r>
              <a:rPr lang="en-US" sz="4500" b="1" dirty="0" smtClean="0">
                <a:effectLst>
                  <a:outerShdw blurRad="38100" dist="38100" dir="2700000" algn="tl">
                    <a:srgbClr val="000000">
                      <a:alpha val="43137"/>
                    </a:srgbClr>
                  </a:outerShdw>
                </a:effectLst>
              </a:rPr>
              <a:t> </a:t>
            </a:r>
          </a:p>
        </p:txBody>
      </p:sp>
      <p:sp>
        <p:nvSpPr>
          <p:cNvPr id="12292" name="Rectangle 3"/>
          <p:cNvSpPr>
            <a:spLocks noGrp="1" noChangeArrowheads="1"/>
          </p:cNvSpPr>
          <p:nvPr>
            <p:ph type="body" idx="1"/>
          </p:nvPr>
        </p:nvSpPr>
        <p:spPr>
          <a:xfrm>
            <a:off x="685800" y="1600200"/>
            <a:ext cx="8077200" cy="4530725"/>
          </a:xfrm>
        </p:spPr>
        <p:txBody>
          <a:bodyPr/>
          <a:lstStyle/>
          <a:p>
            <a:pPr marL="623888" lvl="1">
              <a:lnSpc>
                <a:spcPct val="80000"/>
              </a:lnSpc>
              <a:defRPr/>
            </a:pPr>
            <a:r>
              <a:rPr lang="en-US" sz="2200" dirty="0" smtClean="0">
                <a:cs typeface="Times New Roman" pitchFamily="18" charset="0"/>
              </a:rPr>
              <a:t>3.2 Input-based </a:t>
            </a:r>
            <a:r>
              <a:rPr lang="en-US" sz="2200" b="1" dirty="0" smtClean="0">
                <a:solidFill>
                  <a:srgbClr val="700000"/>
                </a:solidFill>
                <a:effectLst>
                  <a:outerShdw blurRad="38100" dist="38100" dir="2700000" algn="tl">
                    <a:srgbClr val="000000">
                      <a:alpha val="43137"/>
                    </a:srgbClr>
                  </a:outerShdw>
                </a:effectLst>
                <a:cs typeface="Times New Roman" pitchFamily="18" charset="0"/>
              </a:rPr>
              <a:t>audit quality </a:t>
            </a:r>
            <a:r>
              <a:rPr lang="en-US" sz="2200" dirty="0" smtClean="0">
                <a:cs typeface="Times New Roman" pitchFamily="18" charset="0"/>
              </a:rPr>
              <a:t>measures </a:t>
            </a:r>
          </a:p>
          <a:p>
            <a:pPr marL="1089025" lvl="1" indent="-457200">
              <a:lnSpc>
                <a:spcPct val="80000"/>
              </a:lnSpc>
              <a:buClr>
                <a:srgbClr val="CCCC99"/>
              </a:buClr>
              <a:buFont typeface="Wingdings" pitchFamily="2" charset="2"/>
              <a:buAutoNum type="arabicParenBoth"/>
              <a:defRPr/>
            </a:pPr>
            <a:r>
              <a:rPr lang="en-US" sz="1700" b="1" dirty="0" smtClean="0">
                <a:solidFill>
                  <a:srgbClr val="000000"/>
                </a:solidFill>
                <a:effectLst>
                  <a:outerShdw blurRad="38100" dist="38100" dir="2700000" algn="tl">
                    <a:srgbClr val="000000">
                      <a:alpha val="43137"/>
                    </a:srgbClr>
                  </a:outerShdw>
                </a:effectLst>
                <a:cs typeface="Times New Roman" pitchFamily="18" charset="0"/>
              </a:rPr>
              <a:t>auditor characteristics</a:t>
            </a:r>
            <a:r>
              <a:rPr lang="en-US" sz="1700" dirty="0" smtClean="0">
                <a:solidFill>
                  <a:srgbClr val="000000"/>
                </a:solidFill>
                <a:cs typeface="Times New Roman" pitchFamily="18" charset="0"/>
              </a:rPr>
              <a:t> – auditor size or Big N membership and auditor industry specialization. Big N auditors are believed to provide higher quality audits because they have stronger incentives and greater competencies to provide high audit quality. Similarly, specialist auditors are believed to provide higher quality audits because they have greater competencies and also stronger incentives. For example, </a:t>
            </a:r>
            <a:r>
              <a:rPr lang="en-US" sz="1700" dirty="0" err="1" smtClean="0">
                <a:solidFill>
                  <a:srgbClr val="000000"/>
                </a:solidFill>
                <a:cs typeface="Times New Roman" pitchFamily="18" charset="0"/>
              </a:rPr>
              <a:t>Reichelt</a:t>
            </a:r>
            <a:r>
              <a:rPr lang="en-US" sz="1700" dirty="0" smtClean="0">
                <a:solidFill>
                  <a:srgbClr val="000000"/>
                </a:solidFill>
                <a:cs typeface="Times New Roman" pitchFamily="18" charset="0"/>
              </a:rPr>
              <a:t> and Wang (JAR 2010) measure specialist auditors at the </a:t>
            </a:r>
            <a:r>
              <a:rPr lang="en-US" sz="1700" b="1" dirty="0" smtClean="0">
                <a:solidFill>
                  <a:srgbClr val="000000"/>
                </a:solidFill>
                <a:effectLst>
                  <a:outerShdw blurRad="38100" dist="38100" dir="2700000" algn="tl">
                    <a:srgbClr val="000000">
                      <a:alpha val="43137"/>
                    </a:srgbClr>
                  </a:outerShdw>
                </a:effectLst>
                <a:cs typeface="Times New Roman" pitchFamily="18" charset="0"/>
              </a:rPr>
              <a:t>national</a:t>
            </a:r>
            <a:r>
              <a:rPr lang="en-US" sz="1700" dirty="0" smtClean="0">
                <a:solidFill>
                  <a:srgbClr val="000000"/>
                </a:solidFill>
                <a:cs typeface="Times New Roman" pitchFamily="18" charset="0"/>
              </a:rPr>
              <a:t> and </a:t>
            </a:r>
            <a:r>
              <a:rPr lang="en-US" sz="1700" b="1" dirty="0" smtClean="0">
                <a:solidFill>
                  <a:srgbClr val="0000FF"/>
                </a:solidFill>
                <a:effectLst>
                  <a:outerShdw blurRad="38100" dist="38100" dir="2700000" algn="tl">
                    <a:srgbClr val="000000">
                      <a:alpha val="43137"/>
                    </a:srgbClr>
                  </a:outerShdw>
                </a:effectLst>
                <a:cs typeface="Times New Roman" pitchFamily="18" charset="0"/>
              </a:rPr>
              <a:t>city-office</a:t>
            </a:r>
            <a:r>
              <a:rPr lang="en-US" sz="1700" dirty="0" smtClean="0">
                <a:solidFill>
                  <a:srgbClr val="000000"/>
                </a:solidFill>
                <a:cs typeface="Times New Roman" pitchFamily="18" charset="0"/>
              </a:rPr>
              <a:t> levels and they measure audit quality using (a) DAC, (b) beat and meet analyst forecasts by 1 cent, and (c) issuance of GC. They find that auditors who are a specialist at </a:t>
            </a:r>
            <a:r>
              <a:rPr lang="en-US" sz="1700" b="1" dirty="0" smtClean="0">
                <a:solidFill>
                  <a:srgbClr val="800000"/>
                </a:solidFill>
                <a:effectLst>
                  <a:outerShdw blurRad="38100" dist="38100" dir="2700000" algn="tl">
                    <a:srgbClr val="000000">
                      <a:alpha val="43137"/>
                    </a:srgbClr>
                  </a:outerShdw>
                </a:effectLst>
                <a:cs typeface="Times New Roman" pitchFamily="18" charset="0"/>
              </a:rPr>
              <a:t>both</a:t>
            </a:r>
            <a:r>
              <a:rPr lang="en-US" sz="1700" dirty="0" smtClean="0">
                <a:solidFill>
                  <a:srgbClr val="000000"/>
                </a:solidFill>
                <a:cs typeface="Times New Roman" pitchFamily="18" charset="0"/>
              </a:rPr>
              <a:t> national and city-level provide higher quality audits.</a:t>
            </a:r>
            <a:r>
              <a:rPr lang="en-US" sz="1800" dirty="0" smtClean="0">
                <a:solidFill>
                  <a:srgbClr val="000000"/>
                </a:solidFill>
                <a:cs typeface="Times New Roman" pitchFamily="18" charset="0"/>
              </a:rPr>
              <a:t>  </a:t>
            </a:r>
            <a:endParaRPr lang="en-US" sz="1800" dirty="0">
              <a:solidFill>
                <a:srgbClr val="000000"/>
              </a:solidFill>
              <a:cs typeface="Times New Roman" pitchFamily="18" charset="0"/>
            </a:endParaRPr>
          </a:p>
          <a:p>
            <a:pPr marL="1089025" lvl="1" indent="-457200">
              <a:lnSpc>
                <a:spcPct val="80000"/>
              </a:lnSpc>
              <a:buClr>
                <a:srgbClr val="CCCC99"/>
              </a:buClr>
              <a:buFont typeface="Wingdings" pitchFamily="2" charset="2"/>
              <a:buAutoNum type="arabicParenBoth"/>
              <a:defRPr/>
            </a:pPr>
            <a:r>
              <a:rPr lang="en-US" sz="1700" b="1" dirty="0" smtClean="0">
                <a:solidFill>
                  <a:srgbClr val="000000"/>
                </a:solidFill>
                <a:effectLst>
                  <a:outerShdw blurRad="38100" dist="38100" dir="2700000" algn="tl">
                    <a:srgbClr val="000000">
                      <a:alpha val="43137"/>
                    </a:srgbClr>
                  </a:outerShdw>
                </a:effectLst>
                <a:cs typeface="Times New Roman" pitchFamily="18" charset="0"/>
              </a:rPr>
              <a:t>auditor-client contracting features</a:t>
            </a:r>
            <a:r>
              <a:rPr lang="en-US" sz="1700" dirty="0" smtClean="0">
                <a:solidFill>
                  <a:srgbClr val="000000"/>
                </a:solidFill>
                <a:cs typeface="Times New Roman" pitchFamily="18" charset="0"/>
              </a:rPr>
              <a:t> – audit fees and audit hours. Audit fees are used to proxy for audit quality because audit fees reflect </a:t>
            </a:r>
            <a:r>
              <a:rPr lang="en-US" sz="1700" b="1" dirty="0" smtClean="0">
                <a:solidFill>
                  <a:srgbClr val="0000FF"/>
                </a:solidFill>
                <a:effectLst>
                  <a:outerShdw blurRad="38100" dist="38100" dir="2700000" algn="tl">
                    <a:srgbClr val="000000">
                      <a:alpha val="43137"/>
                    </a:srgbClr>
                  </a:outerShdw>
                </a:effectLst>
                <a:cs typeface="Times New Roman" pitchFamily="18" charset="0"/>
              </a:rPr>
              <a:t>auditor effort </a:t>
            </a:r>
            <a:r>
              <a:rPr lang="en-US" sz="1700" dirty="0" smtClean="0">
                <a:solidFill>
                  <a:srgbClr val="000000"/>
                </a:solidFill>
                <a:cs typeface="Times New Roman" pitchFamily="18" charset="0"/>
              </a:rPr>
              <a:t>level, which relates to audit quality (</a:t>
            </a:r>
            <a:r>
              <a:rPr lang="en-US" sz="1500" dirty="0" smtClean="0">
                <a:solidFill>
                  <a:srgbClr val="000000"/>
                </a:solidFill>
                <a:cs typeface="Times New Roman" pitchFamily="18" charset="0"/>
              </a:rPr>
              <a:t>but audit fees can also be related to audit risk, making audit fees an </a:t>
            </a:r>
            <a:r>
              <a:rPr lang="en-US" sz="1500" b="1" dirty="0" smtClean="0">
                <a:solidFill>
                  <a:srgbClr val="700000"/>
                </a:solidFill>
                <a:effectLst>
                  <a:outerShdw blurRad="38100" dist="38100" dir="2700000" algn="tl">
                    <a:srgbClr val="000000">
                      <a:alpha val="43137"/>
                    </a:srgbClr>
                  </a:outerShdw>
                </a:effectLst>
                <a:cs typeface="Times New Roman" pitchFamily="18" charset="0"/>
              </a:rPr>
              <a:t>ambiguous</a:t>
            </a:r>
            <a:r>
              <a:rPr lang="en-US" sz="1500" dirty="0" smtClean="0">
                <a:solidFill>
                  <a:srgbClr val="000000"/>
                </a:solidFill>
                <a:cs typeface="Times New Roman" pitchFamily="18" charset="0"/>
              </a:rPr>
              <a:t> proxy for audit quality</a:t>
            </a:r>
            <a:r>
              <a:rPr lang="en-US" sz="1700" dirty="0" smtClean="0">
                <a:solidFill>
                  <a:srgbClr val="000000"/>
                </a:solidFill>
                <a:cs typeface="Times New Roman" pitchFamily="18" charset="0"/>
              </a:rPr>
              <a:t>). Audit hours reflect auditor effort and so can proxy for audit quality. For example, </a:t>
            </a:r>
            <a:r>
              <a:rPr lang="en-US" sz="1700" dirty="0" err="1" smtClean="0">
                <a:solidFill>
                  <a:srgbClr val="000000"/>
                </a:solidFill>
                <a:cs typeface="Times New Roman" pitchFamily="18" charset="0"/>
              </a:rPr>
              <a:t>Caramanis</a:t>
            </a:r>
            <a:r>
              <a:rPr lang="en-US" sz="1700" dirty="0" smtClean="0">
                <a:solidFill>
                  <a:srgbClr val="000000"/>
                </a:solidFill>
                <a:cs typeface="Times New Roman" pitchFamily="18" charset="0"/>
              </a:rPr>
              <a:t> and Lennox (JAE 2008) </a:t>
            </a:r>
            <a:r>
              <a:rPr lang="en-US" sz="1700" dirty="0">
                <a:solidFill>
                  <a:srgbClr val="000000"/>
                </a:solidFill>
                <a:cs typeface="Times New Roman" pitchFamily="18" charset="0"/>
              </a:rPr>
              <a:t>find that </a:t>
            </a:r>
            <a:r>
              <a:rPr lang="en-US" sz="1700" dirty="0" smtClean="0">
                <a:solidFill>
                  <a:srgbClr val="000000"/>
                </a:solidFill>
                <a:cs typeface="Times New Roman" pitchFamily="18" charset="0"/>
              </a:rPr>
              <a:t>when </a:t>
            </a:r>
            <a:r>
              <a:rPr lang="en-US" sz="1700" dirty="0">
                <a:solidFill>
                  <a:srgbClr val="000000"/>
                </a:solidFill>
                <a:cs typeface="Times New Roman" pitchFamily="18" charset="0"/>
              </a:rPr>
              <a:t>audit hours are lower, (1</a:t>
            </a:r>
            <a:r>
              <a:rPr lang="en-US" sz="1700" dirty="0" smtClean="0">
                <a:solidFill>
                  <a:srgbClr val="000000"/>
                </a:solidFill>
                <a:cs typeface="Times New Roman" pitchFamily="18" charset="0"/>
              </a:rPr>
              <a:t>) DACs </a:t>
            </a:r>
            <a:r>
              <a:rPr lang="en-US" sz="1700" dirty="0">
                <a:solidFill>
                  <a:srgbClr val="000000"/>
                </a:solidFill>
                <a:cs typeface="Times New Roman" pitchFamily="18" charset="0"/>
              </a:rPr>
              <a:t>are more often positive </a:t>
            </a:r>
            <a:r>
              <a:rPr lang="en-US" sz="1700" dirty="0" smtClean="0">
                <a:solidFill>
                  <a:srgbClr val="000000"/>
                </a:solidFill>
                <a:cs typeface="Times New Roman" pitchFamily="18" charset="0"/>
              </a:rPr>
              <a:t>than negative</a:t>
            </a:r>
            <a:r>
              <a:rPr lang="en-US" sz="1700" dirty="0">
                <a:solidFill>
                  <a:srgbClr val="000000"/>
                </a:solidFill>
                <a:cs typeface="Times New Roman" pitchFamily="18" charset="0"/>
              </a:rPr>
              <a:t>, (2) positive </a:t>
            </a:r>
            <a:r>
              <a:rPr lang="en-US" sz="1700" dirty="0" smtClean="0">
                <a:solidFill>
                  <a:srgbClr val="000000"/>
                </a:solidFill>
                <a:cs typeface="Times New Roman" pitchFamily="18" charset="0"/>
              </a:rPr>
              <a:t>DACs </a:t>
            </a:r>
            <a:r>
              <a:rPr lang="en-US" sz="1700" dirty="0">
                <a:solidFill>
                  <a:srgbClr val="000000"/>
                </a:solidFill>
                <a:cs typeface="Times New Roman" pitchFamily="18" charset="0"/>
              </a:rPr>
              <a:t>are larger, and (3) companies are more likely to </a:t>
            </a:r>
            <a:r>
              <a:rPr lang="en-US" sz="1700" dirty="0" smtClean="0">
                <a:solidFill>
                  <a:srgbClr val="000000"/>
                </a:solidFill>
                <a:cs typeface="Times New Roman" pitchFamily="18" charset="0"/>
              </a:rPr>
              <a:t>meet </a:t>
            </a:r>
            <a:r>
              <a:rPr lang="en-US" sz="1700" dirty="0">
                <a:solidFill>
                  <a:srgbClr val="000000"/>
                </a:solidFill>
                <a:cs typeface="Times New Roman" pitchFamily="18" charset="0"/>
              </a:rPr>
              <a:t>or beat the zero earnings benchmark</a:t>
            </a:r>
            <a:r>
              <a:rPr lang="en-US" sz="1700" dirty="0" smtClean="0">
                <a:solidFill>
                  <a:srgbClr val="000000"/>
                </a:solidFill>
                <a:cs typeface="Times New Roman" pitchFamily="18" charset="0"/>
              </a:rPr>
              <a:t>. That is, low audit hours are associated with low audit quality.</a:t>
            </a:r>
            <a:r>
              <a:rPr lang="en-US" sz="1800" dirty="0" smtClean="0">
                <a:solidFill>
                  <a:srgbClr val="000000"/>
                </a:solidFill>
                <a:cs typeface="Times New Roman" pitchFamily="18" charset="0"/>
              </a:rPr>
              <a:t> </a:t>
            </a:r>
            <a:endParaRPr lang="en-US" sz="2200" dirty="0">
              <a:solidFill>
                <a:srgbClr val="000000"/>
              </a:solidFill>
              <a:cs typeface="Times New Roman" pitchFamily="18" charset="0"/>
            </a:endParaRPr>
          </a:p>
        </p:txBody>
      </p:sp>
      <p:pic>
        <p:nvPicPr>
          <p:cNvPr id="7" name="Picture 6" descr="http://academics.uky.edu/Gatton/Logos%20and%20Templates/JPEG%20Versions%20of%20Logos/Gatton_Seal_black.jpg"/>
          <p:cNvPicPr/>
          <p:nvPr/>
        </p:nvPicPr>
        <p:blipFill>
          <a:blip r:embed="rId2" cstate="print">
            <a:duotone>
              <a:prstClr val="black"/>
              <a:schemeClr val="accent1">
                <a:tint val="45000"/>
                <a:satMod val="400000"/>
              </a:schemeClr>
            </a:duotone>
            <a:lum bright="-15000" contrast="-10000"/>
          </a:blip>
          <a:srcRect/>
          <a:stretch>
            <a:fillRect/>
          </a:stretch>
        </p:blipFill>
        <p:spPr bwMode="auto">
          <a:xfrm>
            <a:off x="0" y="548640"/>
            <a:ext cx="590550" cy="594360"/>
          </a:xfrm>
          <a:prstGeom prst="rect">
            <a:avLst/>
          </a:prstGeom>
          <a:noFill/>
          <a:ln w="9525">
            <a:noFill/>
            <a:miter lim="800000"/>
            <a:headEnd/>
            <a:tailEnd/>
          </a:ln>
        </p:spPr>
      </p:pic>
    </p:spTree>
    <p:extLst>
      <p:ext uri="{BB962C8B-B14F-4D97-AF65-F5344CB8AC3E}">
        <p14:creationId xmlns:p14="http://schemas.microsoft.com/office/powerpoint/2010/main" val="183410402"/>
      </p:ext>
    </p:extLst>
  </p:cSld>
  <p:clrMapOvr>
    <a:masterClrMapping/>
  </p:clrMapOvr>
  <p:timing>
    <p:tnLst>
      <p:par>
        <p:cTn id="1" dur="indefinite" restart="never" nodeType="tmRoot"/>
      </p:par>
    </p:tnLst>
  </p:timing>
</p:sld>
</file>

<file path=ppt/theme/theme1.xml><?xml version="1.0" encoding="utf-8"?>
<a:theme xmlns:a="http://schemas.openxmlformats.org/drawingml/2006/main" name="Layers">
  <a:themeElements>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22494</TotalTime>
  <Words>1159</Words>
  <Application>Microsoft Office PowerPoint</Application>
  <PresentationFormat>On-screen Show (4:3)</PresentationFormat>
  <Paragraphs>65</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Times New Roman</vt:lpstr>
      <vt:lpstr>Wingdings</vt:lpstr>
      <vt:lpstr>Layers</vt:lpstr>
      <vt:lpstr>An Overview of Archival Auditing Research</vt:lpstr>
      <vt:lpstr>What is audit quality? </vt:lpstr>
      <vt:lpstr>What is audit quality? (continued)</vt:lpstr>
      <vt:lpstr>What is audit quality? (continued)</vt:lpstr>
      <vt:lpstr>What is audit quality? (continued)</vt:lpstr>
      <vt:lpstr>What is audit quality? (continued) </vt:lpstr>
      <vt:lpstr>What is audit quality? (continued) </vt:lpstr>
      <vt:lpstr>What is audit quality? (continued) </vt:lpstr>
      <vt:lpstr>What is audit quality? (continued) </vt:lpstr>
      <vt:lpstr>What is audit quality? (continued) </vt:lpstr>
      <vt:lpstr> The End</vt:lpstr>
    </vt:vector>
  </TitlesOfParts>
  <Company>College of Business Administration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Anonymous</dc:creator>
  <cp:lastModifiedBy>Xie, Hong</cp:lastModifiedBy>
  <cp:revision>1582</cp:revision>
  <cp:lastPrinted>1601-01-01T00:00:00Z</cp:lastPrinted>
  <dcterms:created xsi:type="dcterms:W3CDTF">2005-03-06T23:42:03Z</dcterms:created>
  <dcterms:modified xsi:type="dcterms:W3CDTF">2015-06-09T04:36:13Z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TC010721421033</vt:lpwstr>
  </property>
</Properties>
</file>